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9" r:id="rId1"/>
  </p:sldMasterIdLst>
  <p:notesMasterIdLst>
    <p:notesMasterId r:id="rId15"/>
  </p:notesMasterIdLst>
  <p:sldIdLst>
    <p:sldId id="304" r:id="rId2"/>
    <p:sldId id="265" r:id="rId3"/>
    <p:sldId id="321" r:id="rId4"/>
    <p:sldId id="322" r:id="rId5"/>
    <p:sldId id="314" r:id="rId6"/>
    <p:sldId id="318" r:id="rId7"/>
    <p:sldId id="319" r:id="rId8"/>
    <p:sldId id="323" r:id="rId9"/>
    <p:sldId id="324" r:id="rId10"/>
    <p:sldId id="309" r:id="rId11"/>
    <p:sldId id="282" r:id="rId12"/>
    <p:sldId id="283" r:id="rId13"/>
    <p:sldId id="288" r:id="rId14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273672-2368-4ADC-906F-26FDCD3F8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C8EEDC0-731E-4628-A511-3316FD52C84C}">
      <dgm:prSet/>
      <dgm:spPr/>
      <dgm:t>
        <a:bodyPr/>
        <a:lstStyle/>
        <a:p>
          <a:pPr algn="ctr" rtl="0"/>
          <a:r>
            <a:rPr lang="de-DE"/>
            <a:t>Kenne Dich selbst</a:t>
          </a:r>
          <a:endParaRPr lang="de-DE" dirty="0"/>
        </a:p>
      </dgm:t>
    </dgm:pt>
    <dgm:pt modelId="{6E2CEA27-FA65-444C-85EF-43521727B7D0}" type="parTrans" cxnId="{5A8F979A-95FB-450B-9EE4-D7B3774FC0FB}">
      <dgm:prSet/>
      <dgm:spPr/>
      <dgm:t>
        <a:bodyPr/>
        <a:lstStyle/>
        <a:p>
          <a:endParaRPr lang="de-DE"/>
        </a:p>
      </dgm:t>
    </dgm:pt>
    <dgm:pt modelId="{6BA5C909-CBF6-4FFC-9EB2-389B55E8A64F}" type="sibTrans" cxnId="{5A8F979A-95FB-450B-9EE4-D7B3774FC0FB}">
      <dgm:prSet/>
      <dgm:spPr/>
      <dgm:t>
        <a:bodyPr/>
        <a:lstStyle/>
        <a:p>
          <a:endParaRPr lang="de-DE"/>
        </a:p>
      </dgm:t>
    </dgm:pt>
    <dgm:pt modelId="{370A8502-B0C9-4875-BB23-97413E404F4E}" type="pres">
      <dgm:prSet presAssocID="{CD273672-2368-4ADC-906F-26FDCD3F8678}" presName="linear" presStyleCnt="0">
        <dgm:presLayoutVars>
          <dgm:animLvl val="lvl"/>
          <dgm:resizeHandles val="exact"/>
        </dgm:presLayoutVars>
      </dgm:prSet>
      <dgm:spPr/>
    </dgm:pt>
    <dgm:pt modelId="{19A63C07-80D7-4964-AF00-8ACE9F2D4287}" type="pres">
      <dgm:prSet presAssocID="{0C8EEDC0-731E-4628-A511-3316FD52C84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5EF4464-A9C5-4714-982B-B0CED41620F6}" type="presOf" srcId="{CD273672-2368-4ADC-906F-26FDCD3F8678}" destId="{370A8502-B0C9-4875-BB23-97413E404F4E}" srcOrd="0" destOrd="0" presId="urn:microsoft.com/office/officeart/2005/8/layout/vList2"/>
    <dgm:cxn modelId="{C9579865-AAC8-4C3E-84BA-3F1217B82CD3}" type="presOf" srcId="{0C8EEDC0-731E-4628-A511-3316FD52C84C}" destId="{19A63C07-80D7-4964-AF00-8ACE9F2D4287}" srcOrd="0" destOrd="0" presId="urn:microsoft.com/office/officeart/2005/8/layout/vList2"/>
    <dgm:cxn modelId="{5A8F979A-95FB-450B-9EE4-D7B3774FC0FB}" srcId="{CD273672-2368-4ADC-906F-26FDCD3F8678}" destId="{0C8EEDC0-731E-4628-A511-3316FD52C84C}" srcOrd="0" destOrd="0" parTransId="{6E2CEA27-FA65-444C-85EF-43521727B7D0}" sibTransId="{6BA5C909-CBF6-4FFC-9EB2-389B55E8A64F}"/>
    <dgm:cxn modelId="{A983989C-CFEA-4FD1-A934-9524F34FA118}" type="presParOf" srcId="{370A8502-B0C9-4875-BB23-97413E404F4E}" destId="{19A63C07-80D7-4964-AF00-8ACE9F2D42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3C07-80D7-4964-AF00-8ACE9F2D4287}">
      <dsp:nvSpPr>
        <dsp:cNvPr id="0" name=""/>
        <dsp:cNvSpPr/>
      </dsp:nvSpPr>
      <dsp:spPr>
        <a:xfrm>
          <a:off x="0" y="704866"/>
          <a:ext cx="9660192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Kenne Dich selbst</a:t>
          </a:r>
          <a:endParaRPr lang="de-DE" sz="6500" kern="1200" dirty="0"/>
        </a:p>
      </dsp:txBody>
      <dsp:txXfrm>
        <a:off x="74249" y="779115"/>
        <a:ext cx="9511694" cy="137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C220-B0BA-4759-9721-AE852D2B0B56}" type="datetimeFigureOut">
              <a:rPr lang="de-DE" smtClean="0"/>
              <a:t>19.03.2023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6DC2-3517-44CD-AB63-D4D18D702A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Herzlich willkommem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78EB-07BD-4A43-AA1D-26A6D6EE6D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82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400" b="1"/>
              <a:t>Was schauen wir uns heute an?</a:t>
            </a:r>
          </a:p>
          <a:p>
            <a:endParaRPr lang="de-DE" sz="1400" b="1"/>
          </a:p>
          <a:p>
            <a:r>
              <a:rPr lang="de-DE" sz="1400" b="1"/>
              <a:t>Im Grunde was wir über unser Menschsein denken.</a:t>
            </a:r>
          </a:p>
          <a:p>
            <a:endParaRPr lang="de-DE" sz="1400" b="1"/>
          </a:p>
          <a:p>
            <a:r>
              <a:rPr lang="de-DE" sz="1400" b="1"/>
              <a:t>Verschiedenste Betrachtungsweisen, wie der Mensch funktioniert, was die Betriebsanleitung besagt.</a:t>
            </a:r>
          </a:p>
          <a:p>
            <a:endParaRPr lang="de-DE" sz="1400" b="1"/>
          </a:p>
          <a:p>
            <a:r>
              <a:rPr lang="de-DE" sz="1400" b="1"/>
              <a:t>Was sagt die Bibel über den Menschen?</a:t>
            </a:r>
          </a:p>
          <a:p>
            <a:endParaRPr lang="de-DE" sz="1400" b="1"/>
          </a:p>
          <a:p>
            <a:r>
              <a:rPr lang="de-DE" sz="1400" b="1"/>
              <a:t>Wechselwirkungen zwischen Geist  Seele und Körper.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683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/>
              <a:t>Mein Arbeitskonzept, wovon ich ausgehe  im Umgang mit meinen Mitmenschen.</a:t>
            </a:r>
          </a:p>
          <a:p>
            <a:endParaRPr lang="de-DE" b="1"/>
          </a:p>
          <a:p>
            <a:r>
              <a:rPr lang="de-DE" b="1"/>
              <a:t>Mich interessieren besonders alle Menschen, die sichin ihrem Menschsein, ihrer Persönlichkeit  weiterentwickeln möchten!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3944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Der Mensch wurde von Gott mit einem Gewissen, mit moralischer Verantwortung ausgestattet, er ist grundsätzlich ein soziales Wesen, Kind seiner Eltern.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433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4000"/>
              <a:t>DER UNERNEUERTE GEIST SCHEINT FAST IDENTISCH MIT DER SEELE ZU SEIN, BZW EIN TEIL DAVON.</a:t>
            </a:r>
          </a:p>
          <a:p>
            <a:endParaRPr lang="de-DE" sz="4000"/>
          </a:p>
          <a:p>
            <a:r>
              <a:rPr lang="de-DE" sz="4000"/>
              <a:t>BEIM CHRIST WERDEN EMPFÄNGT DER MENSCH EINEN NEUEN GEIST, EINE VERÄNDERUNG SO GROß, DASS DAS GESAMTE INNERE ZENTRUM, DAS HERZ SOGAR ALS NEU BESCHRIEBEN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174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Wenn ich  länger  jogge</a:t>
            </a:r>
          </a:p>
          <a:p>
            <a:r>
              <a:rPr lang="de-DE"/>
              <a:t>Wenn ich mich sehr freue</a:t>
            </a:r>
          </a:p>
          <a:p>
            <a:r>
              <a:rPr lang="de-DE"/>
              <a:t>Wenn ich eine Gebetserhörung erlebe oder länger Dankbarkeit übe.</a:t>
            </a:r>
          </a:p>
          <a:p>
            <a:r>
              <a:rPr lang="de-DE"/>
              <a:t>Wenn ich Sein Angesicht erfolgreich suche, richtig lange in Sprachen bete und singe</a:t>
            </a:r>
          </a:p>
          <a:p>
            <a:r>
              <a:rPr lang="de-DE"/>
              <a:t>Da sehe ich keine Möglichkeiten</a:t>
            </a:r>
          </a:p>
          <a:p>
            <a:r>
              <a:rPr lang="de-DE"/>
              <a:t>Wenn ein Heilungswunder geschieht, eine Gabe des Geistes Transportiert wird…aber durch Glaube also Seele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21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3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3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4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3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3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3/19/2023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3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server.com/LUT.ELB.SLT/1.Korinther15%2C45" TargetMode="External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4.xml" /><Relationship Id="rId4" Type="http://schemas.openxmlformats.org/officeDocument/2006/relationships/hyperlink" Target="https://www.bibleserver.com/ELB.SLT/Psalm73%2C26" TargetMode="Externa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server.com/ELB.SLT/Hesekiel11%2C19" TargetMode="External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552" y="841118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8C90F-A277-7848-96EA-7EAAAF64F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5701E0-B344-DF4F-8B98-97D943E7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489200" cy="4050792"/>
          </a:xfrm>
        </p:spPr>
        <p:txBody>
          <a:bodyPr>
            <a:normAutofit/>
          </a:bodyPr>
          <a:lstStyle/>
          <a:p>
            <a:r>
              <a:rPr lang="de-DE" sz="3200"/>
              <a:t>1   Der Mensch besteht aus Körper und (geist-)Seele!</a:t>
            </a:r>
          </a:p>
          <a:p>
            <a:r>
              <a:rPr lang="de-DE" sz="3200"/>
              <a:t>2   Der Christ besteht aus Körper, Seele und Geist!</a:t>
            </a:r>
          </a:p>
          <a:p>
            <a:r>
              <a:rPr lang="de-DE" sz="3200"/>
              <a:t>3   Es gibt Wechselwirkungen zwischen den Dreien!</a:t>
            </a:r>
          </a:p>
          <a:p>
            <a:r>
              <a:rPr lang="de-DE" sz="3200"/>
              <a:t>4   Wir können/sollen diese für uns nutzbar machen!</a:t>
            </a:r>
          </a:p>
          <a:p>
            <a:pPr marL="0" indent="0">
              <a:buNone/>
            </a:pPr>
            <a:endParaRPr lang="de-DE" sz="3200"/>
          </a:p>
        </p:txBody>
      </p:sp>
    </p:spTree>
    <p:extLst>
      <p:ext uri="{BB962C8B-B14F-4D97-AF65-F5344CB8AC3E}">
        <p14:creationId xmlns:p14="http://schemas.microsoft.com/office/powerpoint/2010/main" val="278935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709" y="749212"/>
            <a:ext cx="9782806" cy="1211214"/>
          </a:xfrm>
        </p:spPr>
        <p:txBody>
          <a:bodyPr>
            <a:noAutofit/>
          </a:bodyPr>
          <a:lstStyle/>
          <a:p>
            <a:r>
              <a:rPr lang="de-DE" sz="4000" b="1" dirty="0"/>
              <a:t>Persönliche Besinnung &amp; Gebetsdienst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5542815"/>
          </a:xfrm>
        </p:spPr>
        <p:txBody>
          <a:bodyPr>
            <a:noAutofit/>
          </a:bodyPr>
          <a:lstStyle/>
          <a:p>
            <a:r>
              <a:rPr lang="de-DE" sz="2400" b="1" dirty="0"/>
              <a:t>Was hat der Heilige Geist heute zu DIR geredet?</a:t>
            </a:r>
          </a:p>
          <a:p>
            <a:r>
              <a:rPr lang="de-DE" sz="2400" b="1" dirty="0"/>
              <a:t>Wie wirst Du damit </a:t>
            </a:r>
            <a:r>
              <a:rPr lang="de-DE" sz="2400" b="1"/>
              <a:t>umgehen?</a:t>
            </a:r>
            <a:endParaRPr lang="de-DE" sz="2400" b="1" dirty="0"/>
          </a:p>
          <a:p>
            <a:r>
              <a:rPr lang="de-DE" sz="2400" b="1" dirty="0"/>
              <a:t>Wenn Du ein kurzes Segnungsgebet wünschst,</a:t>
            </a:r>
          </a:p>
          <a:p>
            <a:pPr marL="0" indent="0">
              <a:buNone/>
            </a:pPr>
            <a:r>
              <a:rPr lang="de-DE" sz="2400" b="1"/>
              <a:t>        dann </a:t>
            </a:r>
            <a:r>
              <a:rPr lang="de-DE" sz="2400" b="1" dirty="0"/>
              <a:t>komme dazu jetzt einfach nach vorne!</a:t>
            </a:r>
          </a:p>
          <a:p>
            <a:pPr marL="0" indent="0">
              <a:buNone/>
            </a:pPr>
            <a:r>
              <a:rPr lang="de-DE" sz="2400"/>
              <a:t>         Du </a:t>
            </a:r>
            <a:r>
              <a:rPr lang="de-DE" sz="2400" dirty="0"/>
              <a:t>kannst auch nach dem Gottesdienst unsere Mitarbeiter </a:t>
            </a:r>
          </a:p>
          <a:p>
            <a:pPr marL="0" indent="0">
              <a:buNone/>
            </a:pPr>
            <a:r>
              <a:rPr lang="de-DE" sz="2400"/>
              <a:t>         bezüglich </a:t>
            </a:r>
            <a:r>
              <a:rPr lang="de-DE" sz="2400" dirty="0"/>
              <a:t>eines Gesprächs mit Gebet ansprechen.</a:t>
            </a:r>
          </a:p>
        </p:txBody>
      </p:sp>
    </p:spTree>
    <p:extLst>
      <p:ext uri="{BB962C8B-B14F-4D97-AF65-F5344CB8AC3E}">
        <p14:creationId xmlns:p14="http://schemas.microsoft.com/office/powerpoint/2010/main" val="806564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382536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8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9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298850225"/>
              </p:ext>
            </p:extLst>
          </p:nvPr>
        </p:nvGraphicFramePr>
        <p:xfrm>
          <a:off x="1265903" y="1628409"/>
          <a:ext cx="9660192" cy="29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24C85597-E78A-7F4F-AD77-A6A24881C878}"/>
              </a:ext>
            </a:extLst>
          </p:cNvPr>
          <p:cNvSpPr txBox="1"/>
          <p:nvPr/>
        </p:nvSpPr>
        <p:spPr>
          <a:xfrm>
            <a:off x="1470229" y="4152373"/>
            <a:ext cx="925154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b="1"/>
              <a:t> GEIST  SEELE  KÖRPER</a:t>
            </a:r>
          </a:p>
          <a:p>
            <a:pPr algn="ctr"/>
            <a:r>
              <a:rPr lang="de-DE" sz="3200" b="1"/>
              <a:t>  Phenomenale Wechselwirkungen in uns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4972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8C90F-A277-7848-96EA-7EAAAF64F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Wie sieht unsere Lebensmixtur aus?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5701E0-B344-DF4F-8B98-97D943E7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956" y="2121408"/>
            <a:ext cx="7866529" cy="4050792"/>
          </a:xfrm>
        </p:spPr>
        <p:txBody>
          <a:bodyPr>
            <a:normAutofit/>
          </a:bodyPr>
          <a:lstStyle/>
          <a:p>
            <a:r>
              <a:rPr lang="de-DE" sz="3200"/>
              <a:t>1  Das Was, Wie und Warum unserer Persönlichkeit!</a:t>
            </a:r>
          </a:p>
          <a:p>
            <a:endParaRPr lang="de-DE" sz="3200"/>
          </a:p>
          <a:p>
            <a:r>
              <a:rPr lang="de-DE" sz="3200"/>
              <a:t>2  Hebräisches und Grieschisches und viele Theologen!</a:t>
            </a:r>
          </a:p>
          <a:p>
            <a:endParaRPr lang="de-DE" sz="3200"/>
          </a:p>
          <a:p>
            <a:r>
              <a:rPr lang="de-DE" sz="3200"/>
              <a:t>3   Auffällige Wechselwirkungen!</a:t>
            </a:r>
          </a:p>
        </p:txBody>
      </p:sp>
    </p:spTree>
    <p:extLst>
      <p:ext uri="{BB962C8B-B14F-4D97-AF65-F5344CB8AC3E}">
        <p14:creationId xmlns:p14="http://schemas.microsoft.com/office/powerpoint/2010/main" val="263906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BC2E6-64B8-AE4D-80FB-F9816B6E7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Persönlichkeitskonzepte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13046F-33E7-0347-8A09-ACD5A3CF1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602" y="2121408"/>
            <a:ext cx="9598645" cy="5140004"/>
          </a:xfrm>
        </p:spPr>
        <p:txBody>
          <a:bodyPr>
            <a:normAutofit/>
          </a:bodyPr>
          <a:lstStyle/>
          <a:p>
            <a:r>
              <a:rPr lang="de-DE" sz="3200" b="1"/>
              <a:t>Begabungsspektrum</a:t>
            </a:r>
            <a:r>
              <a:rPr lang="de-DE" sz="3200"/>
              <a:t>: </a:t>
            </a:r>
          </a:p>
          <a:p>
            <a:pPr marL="0" indent="0">
              <a:buNone/>
            </a:pPr>
            <a:r>
              <a:rPr lang="de-DE" sz="3200"/>
              <a:t>Talente, Fähigkeiten, Intelligenzien</a:t>
            </a:r>
          </a:p>
          <a:p>
            <a:r>
              <a:rPr lang="de-DE" sz="3200" b="1"/>
              <a:t>Verhaltenstypologie</a:t>
            </a:r>
            <a:r>
              <a:rPr lang="de-DE" sz="3200"/>
              <a:t>: </a:t>
            </a:r>
          </a:p>
          <a:p>
            <a:pPr marL="0" indent="0">
              <a:buNone/>
            </a:pPr>
            <a:r>
              <a:rPr lang="de-DE" sz="3200"/>
              <a:t>Big 5, DISG, etc.</a:t>
            </a:r>
          </a:p>
          <a:p>
            <a:r>
              <a:rPr lang="de-DE" sz="3200" b="1"/>
              <a:t>Motivation</a:t>
            </a:r>
            <a:r>
              <a:rPr lang="de-DE" sz="3200"/>
              <a:t>: </a:t>
            </a:r>
          </a:p>
          <a:p>
            <a:pPr marL="0" indent="0">
              <a:buNone/>
            </a:pPr>
            <a:r>
              <a:rPr lang="de-DE" sz="3200"/>
              <a:t>Unsere Beweggründe</a:t>
            </a:r>
          </a:p>
          <a:p>
            <a:pPr marL="0" indent="0">
              <a:buNone/>
            </a:pPr>
            <a:endParaRPr lang="de-DE" sz="3200"/>
          </a:p>
        </p:txBody>
      </p:sp>
    </p:spTree>
    <p:extLst>
      <p:ext uri="{BB962C8B-B14F-4D97-AF65-F5344CB8AC3E}">
        <p14:creationId xmlns:p14="http://schemas.microsoft.com/office/powerpoint/2010/main" val="76189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413AC-C66E-974A-9D1E-335CF6C8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/>
              <a:t>Die Moralische Verantwortung vor Gott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104482-3D44-D343-ADCD-B250C01CB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3751" y="2500883"/>
            <a:ext cx="5554587" cy="4891745"/>
          </a:xfrm>
        </p:spPr>
        <p:txBody>
          <a:bodyPr>
            <a:normAutofit/>
          </a:bodyPr>
          <a:lstStyle/>
          <a:p>
            <a:r>
              <a:rPr lang="de-DE" sz="2400" i="0">
                <a:effectLst/>
              </a:rPr>
              <a:t>H</a:t>
            </a:r>
            <a:r>
              <a:rPr lang="de-DE" sz="2400"/>
              <a:t>ebräer 4,12</a:t>
            </a:r>
            <a:endParaRPr lang="de-DE" sz="2400" i="0">
              <a:effectLst/>
            </a:endParaRP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Denn das Wort Gottes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ist lebendig und wirksam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und schärfer als jedes zweischneidige Schwert,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und es dringt durch, bis es scheidet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sowohl Seele als auch Geist,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sowohl Mark als auch Bein,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</a:rPr>
              <a:t>und es ist ein Richter der Gedanken und Gesinnungen des Herzens.</a:t>
            </a:r>
            <a:endParaRPr lang="de-DE" sz="24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015086-A4C5-C34C-9F16-1D1F3EFAA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5026" y="2500883"/>
            <a:ext cx="4754880" cy="3977640"/>
          </a:xfrm>
        </p:spPr>
        <p:txBody>
          <a:bodyPr>
            <a:normAutofit/>
          </a:bodyPr>
          <a:lstStyle/>
          <a:p>
            <a:r>
              <a:rPr lang="de-DE" sz="2400"/>
              <a:t>Matthäus 10,28 </a:t>
            </a:r>
          </a:p>
          <a:p>
            <a:pPr marL="0" indent="0">
              <a:buNone/>
            </a:pPr>
            <a:r>
              <a:rPr lang="de-DE" sz="2400"/>
              <a:t>Und fürchtet euch nicht vor denen,</a:t>
            </a:r>
          </a:p>
          <a:p>
            <a:pPr marL="0" indent="0">
              <a:buNone/>
            </a:pPr>
            <a:r>
              <a:rPr lang="de-DE" sz="2400"/>
              <a:t>die den Leib töten, </a:t>
            </a:r>
          </a:p>
          <a:p>
            <a:pPr marL="0" indent="0">
              <a:buNone/>
            </a:pPr>
            <a:r>
              <a:rPr lang="de-DE" sz="2400"/>
              <a:t>die Seele aber nicht zu töten vermögen; </a:t>
            </a:r>
          </a:p>
          <a:p>
            <a:pPr marL="0" indent="0">
              <a:buNone/>
            </a:pPr>
            <a:r>
              <a:rPr lang="de-DE" sz="2400"/>
              <a:t>fürchtet vielmehr den, </a:t>
            </a:r>
          </a:p>
          <a:p>
            <a:pPr marL="0" indent="0">
              <a:buNone/>
            </a:pPr>
            <a:r>
              <a:rPr lang="de-DE" sz="2400"/>
              <a:t>der Seele und Leib verderben kann in der Hölle!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DA06F5-8F96-A641-9D27-0FC3A70A2A59}"/>
              </a:ext>
            </a:extLst>
          </p:cNvPr>
          <p:cNvSpPr txBox="1"/>
          <p:nvPr/>
        </p:nvSpPr>
        <p:spPr>
          <a:xfrm>
            <a:off x="1063752" y="1677628"/>
            <a:ext cx="103478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Der Mensch als Ebenbild Gottes</a:t>
            </a:r>
            <a:r>
              <a:rPr lang="de-DE" sz="2400"/>
              <a:t>: moralisch, heilig (Krone), kreativ</a:t>
            </a:r>
          </a:p>
          <a:p>
            <a:pPr algn="l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35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9E31F-6D05-D848-BDBD-DDE2031F2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Das Innere / Innerste des menschen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7E8AA1-A050-8341-83FE-B6ED10853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3677" y="2194560"/>
            <a:ext cx="5161051" cy="3977640"/>
          </a:xfrm>
        </p:spPr>
        <p:txBody>
          <a:bodyPr>
            <a:normAutofit lnSpcReduction="10000"/>
          </a:bodyPr>
          <a:lstStyle/>
          <a:p>
            <a:endParaRPr lang="de-DE">
              <a:solidFill>
                <a:srgbClr val="2B2B2B"/>
              </a:solidFill>
              <a:latin typeface="PT Serif" panose="020A0603040505020204" pitchFamily="18" charset="0"/>
            </a:endParaRPr>
          </a:p>
          <a:p>
            <a:r>
              <a:rPr lang="de-DE" sz="2400" b="0" i="0" u="none" strike="noStrike">
                <a:solidFill>
                  <a:srgbClr val="757575"/>
                </a:solidFill>
                <a:effectLst/>
                <a:latin typeface="PT Serif" panose="020A0603040505020204" pitchFamily="18" charset="0"/>
                <a:hlinkClick r:id="rId3"/>
              </a:rPr>
              <a:t>1.Korinther 15,45</a:t>
            </a: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So steht auch geschrieben: 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Der erste Mensch, </a:t>
            </a:r>
            <a:r>
              <a:rPr lang="de-DE" sz="2400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Adam</a:t>
            </a: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, 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»wurde zu einer lebendigen Seele«; 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der letzte </a:t>
            </a:r>
            <a:r>
              <a:rPr lang="de-DE" sz="2400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Adam</a:t>
            </a: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zu einem lebendigmachenden Geist.</a:t>
            </a:r>
            <a:endParaRPr lang="de-DE" sz="24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E91819-A2E5-0340-97F8-7083B5A83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4728" y="2194560"/>
            <a:ext cx="6029288" cy="3977640"/>
          </a:xfrm>
        </p:spPr>
        <p:txBody>
          <a:bodyPr anchor="t">
            <a:normAutofit lnSpcReduction="10000"/>
          </a:bodyPr>
          <a:lstStyle/>
          <a:p>
            <a:r>
              <a:rPr lang="de-DE" sz="2400" b="0" i="0" u="none" strike="noStrike">
                <a:solidFill>
                  <a:srgbClr val="757575"/>
                </a:solidFill>
                <a:effectLst/>
                <a:latin typeface="PT Serif" panose="020A0603040505020204" pitchFamily="18" charset="0"/>
                <a:hlinkClick r:id="rId4"/>
              </a:rPr>
              <a:t>Psalm 73,26</a:t>
            </a: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Wenn mir auch Leib und Seele vergehen, </a:t>
            </a:r>
          </a:p>
          <a:p>
            <a:pPr marL="0" indent="0">
              <a:buNone/>
            </a:pPr>
            <a:r>
              <a:rPr lang="de-DE" sz="240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so bleibt doch Gott ewiglich meines Herzens Fels und mein Teil.</a:t>
            </a:r>
          </a:p>
          <a:p>
            <a:endParaRPr lang="de-DE" sz="2400">
              <a:solidFill>
                <a:srgbClr val="2B2B2B"/>
              </a:solidFill>
              <a:latin typeface="PT Serif" panose="020A0603040505020204" pitchFamily="18" charset="0"/>
            </a:endParaRPr>
          </a:p>
          <a:p>
            <a:r>
              <a:rPr lang="de-DE" sz="2400" b="0" i="0" u="none" strike="noStrike">
                <a:solidFill>
                  <a:srgbClr val="757575"/>
                </a:solidFill>
                <a:effectLst/>
                <a:latin typeface="PT Serif" panose="020A0603040505020204" pitchFamily="18" charset="0"/>
                <a:hlinkClick r:id="rId4"/>
              </a:rPr>
              <a:t>Psalm 73,26</a:t>
            </a: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Mag auch mein Leib und mein Herz vergehen </a:t>
            </a:r>
          </a:p>
          <a:p>
            <a:pPr marL="0" indent="0">
              <a:buNone/>
            </a:pPr>
            <a:r>
              <a:rPr lang="de-DE" sz="24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– meines Herzens Fels und mein Teil ist Gott auf ewig.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33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D0F2BD-F6A9-E84B-B49F-644E09B5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Viele 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FDF6FD-ED4D-D842-8318-61E623FCD5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419" y="2194559"/>
            <a:ext cx="5087309" cy="5198069"/>
          </a:xfrm>
        </p:spPr>
        <p:txBody>
          <a:bodyPr>
            <a:normAutofit/>
          </a:bodyPr>
          <a:lstStyle/>
          <a:p>
            <a:r>
              <a:rPr lang="de-DE" b="0" i="0" u="none" strike="noStrike">
                <a:solidFill>
                  <a:srgbClr val="757575"/>
                </a:solidFill>
                <a:effectLst/>
                <a:latin typeface="PT Serif" panose="020A0603040505020204" pitchFamily="18" charset="0"/>
                <a:hlinkClick r:id="rId2"/>
              </a:rPr>
              <a:t>Hesekiel 11,19</a:t>
            </a:r>
            <a:r>
              <a:rPr lang="de-DE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</a:t>
            </a:r>
          </a:p>
          <a:p>
            <a:pPr marL="0" indent="0">
              <a:buNone/>
            </a:pPr>
            <a:r>
              <a:rPr lang="de-DE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Ich aber will ihnen ein einiges Herz geben, ja, ich will einen neuen </a:t>
            </a:r>
            <a:r>
              <a:rPr lang="de-DE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Geist</a:t>
            </a:r>
            <a:r>
              <a:rPr lang="de-DE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in euer Innerstes legen; und ich will das steinerne Herz aus ihrem </a:t>
            </a:r>
            <a:r>
              <a:rPr lang="de-DE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Leib</a:t>
            </a:r>
            <a:r>
              <a:rPr lang="de-DE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nehmen und ihnen ein fleischernes Herz geben,</a:t>
            </a:r>
          </a:p>
          <a:p>
            <a:pPr marL="0" indent="0">
              <a:buNone/>
            </a:pPr>
            <a:endParaRPr lang="de-DE">
              <a:solidFill>
                <a:srgbClr val="2B2B2B"/>
              </a:solidFill>
              <a:latin typeface="PT Serif" panose="020A0603040505020204" pitchFamily="18" charset="0"/>
            </a:endParaRPr>
          </a:p>
          <a:p>
            <a:pPr marL="0" indent="0">
              <a:buNone/>
            </a:pPr>
            <a:r>
              <a:rPr lang="de-DE"/>
              <a:t>Jesaja 26,9  Meine Seele verlangte nach dir in der Nacht, ja, mein Geist in mir suchte dich; denn sobald deine Gerichte die Erde treffen, lernen die Bewohner des Erdkreises Gerechtigkeit.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6BB275-9508-A248-BA45-BD716A576F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/>
              <a:t>1.Korinther 7,34 </a:t>
            </a:r>
          </a:p>
          <a:p>
            <a:pPr marL="0" indent="0">
              <a:buNone/>
            </a:pPr>
            <a:r>
              <a:rPr lang="de-DE"/>
              <a:t>Es ist ein Unterschied zwischen der Ehefrau und der Jungfrau. Die Unverheiratete ist besorgt um die Sache des Herrn, dass sie heilig sei sowohl am Leib als auch am Geist; die Verheiratete aber sorgt für die Dinge der Welt, wie sie dem Mann gefällt.</a:t>
            </a:r>
          </a:p>
        </p:txBody>
      </p:sp>
    </p:spTree>
    <p:extLst>
      <p:ext uri="{BB962C8B-B14F-4D97-AF65-F5344CB8AC3E}">
        <p14:creationId xmlns:p14="http://schemas.microsoft.com/office/powerpoint/2010/main" val="51382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F0A4B-987F-3B48-BF62-40A6D4F8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Das ganze Spektrum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8FB441-DEF2-1A4D-91F9-DB65B3E13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2856" y="2077167"/>
            <a:ext cx="5216357" cy="4078224"/>
          </a:xfrm>
        </p:spPr>
        <p:txBody>
          <a:bodyPr>
            <a:normAutofit fontScale="85000" lnSpcReduction="20000"/>
          </a:bodyPr>
          <a:lstStyle/>
          <a:p>
            <a:endParaRPr lang="de-DE" sz="2800">
              <a:solidFill>
                <a:srgbClr val="757575"/>
              </a:solidFill>
              <a:latin typeface="PT Serif" panose="020A0603040505020204" pitchFamily="18" charset="0"/>
            </a:endParaRPr>
          </a:p>
          <a:p>
            <a:r>
              <a:rPr lang="de-DE" sz="2800">
                <a:latin typeface="PT Serif" panose="020A0603040505020204" pitchFamily="18" charset="0"/>
              </a:rPr>
              <a:t>1.Thessaloicher 5,23</a:t>
            </a:r>
            <a:endParaRPr lang="de-DE" sz="2800" i="0" u="none" strike="noStrike">
              <a:effectLst/>
              <a:latin typeface="PT Serif" panose="020A0603040505020204" pitchFamily="18" charset="0"/>
            </a:endParaRP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Er selbst aber, </a:t>
            </a: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der Gott des Friedens, </a:t>
            </a: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heilige euch durch und durch, </a:t>
            </a: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euer ganzes [Wesen ], der </a:t>
            </a:r>
            <a:r>
              <a:rPr lang="de-DE" sz="2800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Geist</a:t>
            </a: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, die </a:t>
            </a:r>
            <a:r>
              <a:rPr lang="de-DE" sz="2800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Seele</a:t>
            </a: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 und der </a:t>
            </a:r>
            <a:r>
              <a:rPr lang="de-DE" sz="2800" b="1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Leib</a:t>
            </a: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, </a:t>
            </a: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möge untadelig bewahrt werden </a:t>
            </a:r>
          </a:p>
          <a:p>
            <a:pPr marL="0" indent="0">
              <a:buNone/>
            </a:pPr>
            <a:r>
              <a:rPr lang="de-DE" sz="2800" b="0" i="0">
                <a:solidFill>
                  <a:srgbClr val="2B2B2B"/>
                </a:solidFill>
                <a:effectLst/>
                <a:latin typeface="PT Serif" panose="020A0603040505020204" pitchFamily="18" charset="0"/>
              </a:rPr>
              <a:t>bei der Wiederkunft unseres Herrn Jesus Christus!</a:t>
            </a:r>
            <a:endParaRPr lang="de-DE" sz="28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0CA2D4-4463-5B40-A22C-EE0B10509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7500" y="2395728"/>
            <a:ext cx="5216356" cy="3977640"/>
          </a:xfrm>
        </p:spPr>
        <p:txBody>
          <a:bodyPr>
            <a:normAutofit fontScale="85000" lnSpcReduction="20000"/>
          </a:bodyPr>
          <a:lstStyle/>
          <a:p>
            <a:r>
              <a:rPr lang="de-DE" sz="3200"/>
              <a:t>Rein, transparent, interaktiv</a:t>
            </a:r>
          </a:p>
          <a:p>
            <a:endParaRPr lang="de-DE" sz="3200"/>
          </a:p>
          <a:p>
            <a:r>
              <a:rPr lang="de-DE" sz="3200"/>
              <a:t>Gefestigt, dankbar, fruchtig</a:t>
            </a:r>
          </a:p>
          <a:p>
            <a:pPr marL="0" indent="0">
              <a:buNone/>
            </a:pPr>
            <a:endParaRPr lang="de-DE" sz="3200"/>
          </a:p>
          <a:p>
            <a:r>
              <a:rPr lang="de-DE" sz="3200"/>
              <a:t>Gutes tuend, diszipliniert </a:t>
            </a:r>
          </a:p>
        </p:txBody>
      </p:sp>
    </p:spTree>
    <p:extLst>
      <p:ext uri="{BB962C8B-B14F-4D97-AF65-F5344CB8AC3E}">
        <p14:creationId xmlns:p14="http://schemas.microsoft.com/office/powerpoint/2010/main" val="224253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13798F-4BC1-7546-A644-F86DFB0E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Körper, Seele, Geist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4DFC1C-3907-4B40-AA55-E2F53F0103FC}"/>
              </a:ext>
            </a:extLst>
          </p:cNvPr>
          <p:cNvSpPr txBox="1"/>
          <p:nvPr/>
        </p:nvSpPr>
        <p:spPr>
          <a:xfrm>
            <a:off x="5178798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7CE8D44-4B0E-CB41-8BA7-21B85D029FBF}"/>
              </a:ext>
            </a:extLst>
          </p:cNvPr>
          <p:cNvSpPr txBox="1"/>
          <p:nvPr/>
        </p:nvSpPr>
        <p:spPr>
          <a:xfrm>
            <a:off x="1069848" y="2514599"/>
            <a:ext cx="929089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800"/>
              <a:t>1. Körper zu Seele     2. Seele zu Körper</a:t>
            </a:r>
          </a:p>
          <a:p>
            <a:pPr algn="l"/>
            <a:endParaRPr lang="de-DE" sz="2800"/>
          </a:p>
          <a:p>
            <a:pPr algn="l"/>
            <a:r>
              <a:rPr lang="de-DE" sz="2800"/>
              <a:t>3. Seele  zu  Geist      4. Geist zu Seele</a:t>
            </a:r>
          </a:p>
          <a:p>
            <a:pPr algn="l"/>
            <a:endParaRPr lang="de-DE" sz="2800"/>
          </a:p>
          <a:p>
            <a:pPr algn="l"/>
            <a:r>
              <a:rPr lang="de-DE" sz="2800"/>
              <a:t>(Körper zu Geist)     5. Geist zu Körper (via Seele?)</a:t>
            </a:r>
          </a:p>
          <a:p>
            <a:pPr algn="l"/>
            <a:endParaRPr lang="de-DE" sz="2800"/>
          </a:p>
          <a:p>
            <a:pPr algn="l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34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Holzart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276</Words>
  <Application>Microsoft Office PowerPoint</Application>
  <PresentationFormat>Breitbild</PresentationFormat>
  <Paragraphs>55</Paragraphs>
  <Slides>13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Holzart</vt:lpstr>
      <vt:lpstr>PowerPoint-Präsentation</vt:lpstr>
      <vt:lpstr>PowerPoint-Präsentation</vt:lpstr>
      <vt:lpstr>Wie sieht unsere Lebensmixtur aus?</vt:lpstr>
      <vt:lpstr>Persönlichkeitskonzepte</vt:lpstr>
      <vt:lpstr>Die Moralische Verantwortung vor Gott</vt:lpstr>
      <vt:lpstr>Das Innere / Innerste des menschen</vt:lpstr>
      <vt:lpstr>Viele Fragen</vt:lpstr>
      <vt:lpstr>Das ganze Spektrum</vt:lpstr>
      <vt:lpstr>Körper, Seele, Geist</vt:lpstr>
      <vt:lpstr>Zusammenfassung</vt:lpstr>
      <vt:lpstr>Persönliche Besinnung &amp; Gebetsdienst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Roland Wieser</cp:lastModifiedBy>
  <cp:revision>39</cp:revision>
  <cp:lastPrinted>2022-10-22T06:21:39Z</cp:lastPrinted>
  <dcterms:created xsi:type="dcterms:W3CDTF">2021-11-20T18:56:21Z</dcterms:created>
  <dcterms:modified xsi:type="dcterms:W3CDTF">2023-03-19T08:33:58Z</dcterms:modified>
</cp:coreProperties>
</file>