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99" r:id="rId1"/>
  </p:sldMasterIdLst>
  <p:notesMasterIdLst>
    <p:notesMasterId r:id="rId15"/>
  </p:notesMasterIdLst>
  <p:sldIdLst>
    <p:sldId id="304" r:id="rId2"/>
    <p:sldId id="265" r:id="rId3"/>
    <p:sldId id="321" r:id="rId4"/>
    <p:sldId id="322" r:id="rId5"/>
    <p:sldId id="314" r:id="rId6"/>
    <p:sldId id="318" r:id="rId7"/>
    <p:sldId id="319" r:id="rId8"/>
    <p:sldId id="323" r:id="rId9"/>
    <p:sldId id="324" r:id="rId10"/>
    <p:sldId id="309" r:id="rId11"/>
    <p:sldId id="282" r:id="rId12"/>
    <p:sldId id="283" r:id="rId13"/>
    <p:sldId id="288" r:id="rId14"/>
  </p:sldIdLst>
  <p:sldSz cx="12192000" cy="6858000"/>
  <p:notesSz cx="6858000" cy="99456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0" autoAdjust="0"/>
    <p:restoredTop sz="94660"/>
  </p:normalViewPr>
  <p:slideViewPr>
    <p:cSldViewPr snapToGrid="0">
      <p:cViewPr varScale="1">
        <p:scale>
          <a:sx n="93" d="100"/>
          <a:sy n="93" d="100"/>
        </p:scale>
        <p:origin x="77" y="10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theme" Target="theme/theme1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viewProps" Target="viewProps.xml" /><Relationship Id="rId2" Type="http://schemas.openxmlformats.org/officeDocument/2006/relationships/slide" Target="slides/slide1.xml" /><Relationship Id="rId16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notesMaster" Target="notesMasters/notesMaster1.xml" /><Relationship Id="rId10" Type="http://schemas.openxmlformats.org/officeDocument/2006/relationships/slide" Target="slides/slide9.xml" /><Relationship Id="rId19" Type="http://schemas.openxmlformats.org/officeDocument/2006/relationships/tableStyles" Target="tableStyles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D273672-2368-4ADC-906F-26FDCD3F867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0C8EEDC0-731E-4628-A511-3316FD52C84C}">
      <dgm:prSet/>
      <dgm:spPr/>
      <dgm:t>
        <a:bodyPr/>
        <a:lstStyle/>
        <a:p>
          <a:pPr algn="ctr" rtl="0"/>
          <a:r>
            <a:rPr lang="de-DE"/>
            <a:t>Kenne Dich selbst</a:t>
          </a:r>
          <a:endParaRPr lang="de-DE" dirty="0"/>
        </a:p>
      </dgm:t>
    </dgm:pt>
    <dgm:pt modelId="{6E2CEA27-FA65-444C-85EF-43521727B7D0}" type="parTrans" cxnId="{5A8F979A-95FB-450B-9EE4-D7B3774FC0FB}">
      <dgm:prSet/>
      <dgm:spPr/>
      <dgm:t>
        <a:bodyPr/>
        <a:lstStyle/>
        <a:p>
          <a:endParaRPr lang="de-DE"/>
        </a:p>
      </dgm:t>
    </dgm:pt>
    <dgm:pt modelId="{6BA5C909-CBF6-4FFC-9EB2-389B55E8A64F}" type="sibTrans" cxnId="{5A8F979A-95FB-450B-9EE4-D7B3774FC0FB}">
      <dgm:prSet/>
      <dgm:spPr/>
      <dgm:t>
        <a:bodyPr/>
        <a:lstStyle/>
        <a:p>
          <a:endParaRPr lang="de-DE"/>
        </a:p>
      </dgm:t>
    </dgm:pt>
    <dgm:pt modelId="{370A8502-B0C9-4875-BB23-97413E404F4E}" type="pres">
      <dgm:prSet presAssocID="{CD273672-2368-4ADC-906F-26FDCD3F8678}" presName="linear" presStyleCnt="0">
        <dgm:presLayoutVars>
          <dgm:animLvl val="lvl"/>
          <dgm:resizeHandles val="exact"/>
        </dgm:presLayoutVars>
      </dgm:prSet>
      <dgm:spPr/>
    </dgm:pt>
    <dgm:pt modelId="{19A63C07-80D7-4964-AF00-8ACE9F2D4287}" type="pres">
      <dgm:prSet presAssocID="{0C8EEDC0-731E-4628-A511-3316FD52C84C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D5EF4464-A9C5-4714-982B-B0CED41620F6}" type="presOf" srcId="{CD273672-2368-4ADC-906F-26FDCD3F8678}" destId="{370A8502-B0C9-4875-BB23-97413E404F4E}" srcOrd="0" destOrd="0" presId="urn:microsoft.com/office/officeart/2005/8/layout/vList2"/>
    <dgm:cxn modelId="{C9579865-AAC8-4C3E-84BA-3F1217B82CD3}" type="presOf" srcId="{0C8EEDC0-731E-4628-A511-3316FD52C84C}" destId="{19A63C07-80D7-4964-AF00-8ACE9F2D4287}" srcOrd="0" destOrd="0" presId="urn:microsoft.com/office/officeart/2005/8/layout/vList2"/>
    <dgm:cxn modelId="{5A8F979A-95FB-450B-9EE4-D7B3774FC0FB}" srcId="{CD273672-2368-4ADC-906F-26FDCD3F8678}" destId="{0C8EEDC0-731E-4628-A511-3316FD52C84C}" srcOrd="0" destOrd="0" parTransId="{6E2CEA27-FA65-444C-85EF-43521727B7D0}" sibTransId="{6BA5C909-CBF6-4FFC-9EB2-389B55E8A64F}"/>
    <dgm:cxn modelId="{A983989C-CFEA-4FD1-A934-9524F34FA118}" type="presParOf" srcId="{370A8502-B0C9-4875-BB23-97413E404F4E}" destId="{19A63C07-80D7-4964-AF00-8ACE9F2D428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A63C07-80D7-4964-AF00-8ACE9F2D4287}">
      <dsp:nvSpPr>
        <dsp:cNvPr id="0" name=""/>
        <dsp:cNvSpPr/>
      </dsp:nvSpPr>
      <dsp:spPr>
        <a:xfrm>
          <a:off x="0" y="704866"/>
          <a:ext cx="9660192" cy="1521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6500" kern="1200"/>
            <a:t>Kenne Dich selbst</a:t>
          </a:r>
          <a:endParaRPr lang="de-DE" sz="6500" kern="1200" dirty="0"/>
        </a:p>
      </dsp:txBody>
      <dsp:txXfrm>
        <a:off x="74249" y="779115"/>
        <a:ext cx="9511694" cy="13725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47C220-B0BA-4759-9721-AE852D2B0B56}" type="datetimeFigureOut">
              <a:rPr lang="de-DE" smtClean="0"/>
              <a:t>19.03.2023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1243013"/>
            <a:ext cx="596900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786362"/>
            <a:ext cx="5486400" cy="391611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096DC2-3517-44CD-AB63-D4D18D702A4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079662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 /><Relationship Id="rId1" Type="http://schemas.openxmlformats.org/officeDocument/2006/relationships/notesMaster" Target="../notesMasters/notesMaster1.xml" 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 /><Relationship Id="rId1" Type="http://schemas.openxmlformats.org/officeDocument/2006/relationships/notesMaster" Target="../notesMasters/notesMaster1.xml" 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 /><Relationship Id="rId1" Type="http://schemas.openxmlformats.org/officeDocument/2006/relationships/notesMaster" Target="../notesMasters/notesMaster1.xml" 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 /><Relationship Id="rId1" Type="http://schemas.openxmlformats.org/officeDocument/2006/relationships/notesMaster" Target="../notesMasters/notesMaster1.xml" 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 /><Relationship Id="rId1" Type="http://schemas.openxmlformats.org/officeDocument/2006/relationships/notesMaster" Target="../notesMasters/notesMaster1.xml" 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/>
              <a:t>Herzlich willkommem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878EB-07BD-4A43-AA1D-26A6D6EE6D56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547820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sz="1400" b="1"/>
              <a:t>Was schauen wir uns heute an?</a:t>
            </a:r>
          </a:p>
          <a:p>
            <a:endParaRPr lang="de-DE" sz="1400" b="1"/>
          </a:p>
          <a:p>
            <a:r>
              <a:rPr lang="de-DE" sz="1400" b="1"/>
              <a:t>Im Grunde was wir über unser Menschsein denken.</a:t>
            </a:r>
          </a:p>
          <a:p>
            <a:endParaRPr lang="de-DE" sz="1400" b="1"/>
          </a:p>
          <a:p>
            <a:r>
              <a:rPr lang="de-DE" sz="1400" b="1"/>
              <a:t>Verschiedenste Betrachtungsweisen, wie der Mensch funktioniert, was die Betriebsanleitung besagt.</a:t>
            </a:r>
          </a:p>
          <a:p>
            <a:endParaRPr lang="de-DE" sz="1400" b="1"/>
          </a:p>
          <a:p>
            <a:r>
              <a:rPr lang="de-DE" sz="1400" b="1"/>
              <a:t>Was sagt die Bibel über den Menschen?</a:t>
            </a:r>
          </a:p>
          <a:p>
            <a:endParaRPr lang="de-DE" sz="1400" b="1"/>
          </a:p>
          <a:p>
            <a:r>
              <a:rPr lang="de-DE" sz="1400" b="1"/>
              <a:t>Wechselwirkungen zwischen Geist  Seele und Körper.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096DC2-3517-44CD-AB63-D4D18D702A4D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146838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b="1"/>
              <a:t>Mein Arbeitskonzept, wovon ich ausgehe  im Umgang mit meinen Mitmenschen.</a:t>
            </a:r>
          </a:p>
          <a:p>
            <a:endParaRPr lang="de-DE" b="1"/>
          </a:p>
          <a:p>
            <a:r>
              <a:rPr lang="de-DE" b="1"/>
              <a:t>Mich interessieren besonders alle Menschen, die sichin ihrem Menschsein, ihrer Persönlichkeit  weiterentwickeln möchten!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096DC2-3517-44CD-AB63-D4D18D702A4D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139440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/>
              <a:t>Der Mensch wurde von Gott mit einem Gewissen, mit moralischer Verantwortung ausgestattet, er ist grundsätzlich ein soziales Wesen, Kind seiner Eltern.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096DC2-3517-44CD-AB63-D4D18D702A4D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044337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sz="4000"/>
              <a:t>DER UNERNEUERTE GEIST SCHEINT FAST IDENTISCH MIT DER SEELE ZU SEIN, BZW EIN TEIL DAVON.</a:t>
            </a:r>
          </a:p>
          <a:p>
            <a:endParaRPr lang="de-DE" sz="4000"/>
          </a:p>
          <a:p>
            <a:r>
              <a:rPr lang="de-DE" sz="4000"/>
              <a:t>BEIM CHRIST WERDEN EMPFÄNGT DER MENSCH EINEN NEUEN GEIST, EINE VERÄNDERUNG SO GROß, DASS DAS GESAMTE INNERE ZENTRUM, DAS HERZ SOGAR ALS NEU BESCHRIEBEN WIRD.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096DC2-3517-44CD-AB63-D4D18D702A4D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21743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/>
              <a:t>Wenn ich  länger  jogge</a:t>
            </a:r>
          </a:p>
          <a:p>
            <a:r>
              <a:rPr lang="de-DE"/>
              <a:t>Wenn ich mich sehr freue</a:t>
            </a:r>
          </a:p>
          <a:p>
            <a:r>
              <a:rPr lang="de-DE"/>
              <a:t>Wenn ich eine Gebetserhörung erlebe oder länger Dankbarkeit übe.</a:t>
            </a:r>
          </a:p>
          <a:p>
            <a:r>
              <a:rPr lang="de-DE"/>
              <a:t>Wenn ich Sein Angesicht erfolgreich suche, richtig lange in Sprachen bete und singe</a:t>
            </a:r>
          </a:p>
          <a:p>
            <a:r>
              <a:rPr lang="de-DE"/>
              <a:t>Da sehe ich keine Möglichkeiten</a:t>
            </a:r>
          </a:p>
          <a:p>
            <a:r>
              <a:rPr lang="de-DE"/>
              <a:t>Wenn ein Heilungswunder geschieht, eine Gabe des Geistes Transportiert wird…aber durch Glaube also Seele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096DC2-3517-44CD-AB63-D4D18D702A4D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83215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 /><Relationship Id="rId2" Type="http://schemas.openxmlformats.org/officeDocument/2006/relationships/image" Target="../media/image4.png" /><Relationship Id="rId1" Type="http://schemas.openxmlformats.org/officeDocument/2006/relationships/slideMaster" Target="../slideMasters/slideMaster1.xml" /><Relationship Id="rId5" Type="http://schemas.microsoft.com/office/2007/relationships/hdphoto" Target="../media/hdphoto1.wdp" /><Relationship Id="rId4" Type="http://schemas.openxmlformats.org/officeDocument/2006/relationships/image" Target="../media/image3.png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 /><Relationship Id="rId2" Type="http://schemas.openxmlformats.org/officeDocument/2006/relationships/image" Target="../media/image4.png" /><Relationship Id="rId1" Type="http://schemas.openxmlformats.org/officeDocument/2006/relationships/slideMaster" Target="../slideMasters/slideMaster1.xml" /><Relationship Id="rId5" Type="http://schemas.microsoft.com/office/2007/relationships/hdphoto" Target="../media/hdphoto1.wdp" /><Relationship Id="rId4" Type="http://schemas.openxmlformats.org/officeDocument/2006/relationships/image" Target="../media/image3.png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 /><Relationship Id="rId2" Type="http://schemas.openxmlformats.org/officeDocument/2006/relationships/image" Target="../media/image4.png" /><Relationship Id="rId1" Type="http://schemas.openxmlformats.org/officeDocument/2006/relationships/slideMaster" Target="../slideMasters/slideMaster1.xml" /><Relationship Id="rId5" Type="http://schemas.microsoft.com/office/2007/relationships/hdphoto" Target="../media/hdphoto1.wdp" /><Relationship Id="rId4" Type="http://schemas.openxmlformats.org/officeDocument/2006/relationships/image" Target="../media/image2.png" 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 /><Relationship Id="rId2" Type="http://schemas.openxmlformats.org/officeDocument/2006/relationships/image" Target="../media/image4.png" /><Relationship Id="rId1" Type="http://schemas.openxmlformats.org/officeDocument/2006/relationships/slideMaster" Target="../slideMasters/slideMaster1.xml" /><Relationship Id="rId5" Type="http://schemas.microsoft.com/office/2007/relationships/hdphoto" Target="../media/hdphoto1.wdp" /><Relationship Id="rId4" Type="http://schemas.openxmlformats.org/officeDocument/2006/relationships/image" Target="../media/image2.png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3/19/2023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5196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3/19/2023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5738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3/19/2023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8274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3/19/2023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5139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3/19/2023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8440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3/19/2023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0638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3/19/2023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5104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3/19/2023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3419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3/19/2023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0732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3/19/2023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1678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3/19/2023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019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image" Target="../media/image2.png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image" Target="../media/image3.png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microsoft.com/office/2007/relationships/hdphoto" Target="../media/hdphoto1.wdp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3/19/2023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3837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0" r:id="rId1"/>
    <p:sldLayoutId id="2147483901" r:id="rId2"/>
    <p:sldLayoutId id="214748390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 /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 /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 /><Relationship Id="rId7" Type="http://schemas.microsoft.com/office/2007/relationships/diagramDrawing" Target="../diagrams/drawing1.xml" /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2.xml" /><Relationship Id="rId6" Type="http://schemas.openxmlformats.org/officeDocument/2006/relationships/diagramColors" Target="../diagrams/colors1.xml" /><Relationship Id="rId5" Type="http://schemas.openxmlformats.org/officeDocument/2006/relationships/diagramQuickStyle" Target="../diagrams/quickStyle1.xml" /><Relationship Id="rId4" Type="http://schemas.openxmlformats.org/officeDocument/2006/relationships/diagramLayout" Target="../diagrams/layout1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 /><Relationship Id="rId1" Type="http://schemas.openxmlformats.org/officeDocument/2006/relationships/slideLayout" Target="../slideLayouts/slideLayout4.xml" 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ibleserver.com/LUT.ELB.SLT/1.Korinther15%2C45" TargetMode="External" /><Relationship Id="rId2" Type="http://schemas.openxmlformats.org/officeDocument/2006/relationships/notesSlide" Target="../notesSlides/notesSlide5.xml" /><Relationship Id="rId1" Type="http://schemas.openxmlformats.org/officeDocument/2006/relationships/slideLayout" Target="../slideLayouts/slideLayout4.xml" /><Relationship Id="rId4" Type="http://schemas.openxmlformats.org/officeDocument/2006/relationships/hyperlink" Target="https://www.bibleserver.com/ELB.SLT/Psalm73%2C26" TargetMode="Externa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ibleserver.com/ELB.SLT/Hesekiel11%2C19" TargetMode="External" /><Relationship Id="rId1" Type="http://schemas.openxmlformats.org/officeDocument/2006/relationships/slideLayout" Target="../slideLayouts/slideLayout4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6552" y="841118"/>
            <a:ext cx="8582025" cy="5286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2938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608C90F-A277-7848-96EA-7EAAAF64F3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Zusammenfassung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95701E0-B344-DF4F-8B98-97D943E722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2121408"/>
            <a:ext cx="10489200" cy="4050792"/>
          </a:xfrm>
        </p:spPr>
        <p:txBody>
          <a:bodyPr>
            <a:normAutofit/>
          </a:bodyPr>
          <a:lstStyle/>
          <a:p>
            <a:r>
              <a:rPr lang="de-DE" sz="3200"/>
              <a:t>1   Der Mensch besteht aus Körper und (geist-)Seele!</a:t>
            </a:r>
          </a:p>
          <a:p>
            <a:r>
              <a:rPr lang="de-DE" sz="3200"/>
              <a:t>2   Der Christ besteht aus Körper, Seele und Geist!</a:t>
            </a:r>
          </a:p>
          <a:p>
            <a:r>
              <a:rPr lang="de-DE" sz="3200"/>
              <a:t>3   Es gibt Wechselwirkungen zwischen den Dreien!</a:t>
            </a:r>
          </a:p>
          <a:p>
            <a:r>
              <a:rPr lang="de-DE" sz="3200"/>
              <a:t>4   Wir können/sollen diese für uns nutzbar machen!</a:t>
            </a:r>
          </a:p>
          <a:p>
            <a:pPr marL="0" indent="0">
              <a:buNone/>
            </a:pPr>
            <a:endParaRPr lang="de-DE" sz="3200"/>
          </a:p>
        </p:txBody>
      </p:sp>
    </p:spTree>
    <p:extLst>
      <p:ext uri="{BB962C8B-B14F-4D97-AF65-F5344CB8AC3E}">
        <p14:creationId xmlns:p14="http://schemas.microsoft.com/office/powerpoint/2010/main" val="27893592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11709" y="749212"/>
            <a:ext cx="9782806" cy="1211214"/>
          </a:xfrm>
        </p:spPr>
        <p:txBody>
          <a:bodyPr>
            <a:noAutofit/>
          </a:bodyPr>
          <a:lstStyle/>
          <a:p>
            <a:r>
              <a:rPr lang="de-DE" sz="4000" b="1" dirty="0"/>
              <a:t>Persönliche Besinnung &amp; Gebetsdienst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5542815"/>
          </a:xfrm>
        </p:spPr>
        <p:txBody>
          <a:bodyPr>
            <a:noAutofit/>
          </a:bodyPr>
          <a:lstStyle/>
          <a:p>
            <a:r>
              <a:rPr lang="de-DE" sz="2400" b="1" dirty="0"/>
              <a:t>Was hat der Heilige Geist heute zu DIR geredet?</a:t>
            </a:r>
          </a:p>
          <a:p>
            <a:r>
              <a:rPr lang="de-DE" sz="2400" b="1" dirty="0"/>
              <a:t>Wie wirst Du damit </a:t>
            </a:r>
            <a:r>
              <a:rPr lang="de-DE" sz="2400" b="1"/>
              <a:t>umgehen?</a:t>
            </a:r>
            <a:endParaRPr lang="de-DE" sz="2400" b="1" dirty="0"/>
          </a:p>
          <a:p>
            <a:r>
              <a:rPr lang="de-DE" sz="2400" b="1" dirty="0"/>
              <a:t>Wenn Du ein kurzes Segnungsgebet wünschst,</a:t>
            </a:r>
          </a:p>
          <a:p>
            <a:pPr marL="0" indent="0">
              <a:buNone/>
            </a:pPr>
            <a:r>
              <a:rPr lang="de-DE" sz="2400" b="1"/>
              <a:t>        dann </a:t>
            </a:r>
            <a:r>
              <a:rPr lang="de-DE" sz="2400" b="1" dirty="0"/>
              <a:t>komme dazu jetzt einfach nach vorne!</a:t>
            </a:r>
          </a:p>
          <a:p>
            <a:pPr marL="0" indent="0">
              <a:buNone/>
            </a:pPr>
            <a:r>
              <a:rPr lang="de-DE" sz="2400"/>
              <a:t>         Du </a:t>
            </a:r>
            <a:r>
              <a:rPr lang="de-DE" sz="2400" dirty="0"/>
              <a:t>kannst auch nach dem Gottesdienst unsere Mitarbeiter </a:t>
            </a:r>
          </a:p>
          <a:p>
            <a:pPr marL="0" indent="0">
              <a:buNone/>
            </a:pPr>
            <a:r>
              <a:rPr lang="de-DE" sz="2400"/>
              <a:t>         bezüglich </a:t>
            </a:r>
            <a:r>
              <a:rPr lang="de-DE" sz="2400" dirty="0"/>
              <a:t>eines Gesprächs mit Gebet ansprechen.</a:t>
            </a:r>
          </a:p>
        </p:txBody>
      </p:sp>
    </p:spTree>
    <p:extLst>
      <p:ext uri="{BB962C8B-B14F-4D97-AF65-F5344CB8AC3E}">
        <p14:creationId xmlns:p14="http://schemas.microsoft.com/office/powerpoint/2010/main" val="8065648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4525" y="382536"/>
            <a:ext cx="8362950" cy="5429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79898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4987" y="785812"/>
            <a:ext cx="8582025" cy="5286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96975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m 2"/>
          <p:cNvGraphicFramePr/>
          <p:nvPr>
            <p:extLst>
              <p:ext uri="{D42A27DB-BD31-4B8C-83A1-F6EECF244321}">
                <p14:modId xmlns:p14="http://schemas.microsoft.com/office/powerpoint/2010/main" val="3298850225"/>
              </p:ext>
            </p:extLst>
          </p:nvPr>
        </p:nvGraphicFramePr>
        <p:xfrm>
          <a:off x="1265903" y="1628409"/>
          <a:ext cx="9660192" cy="29307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extfeld 1">
            <a:extLst>
              <a:ext uri="{FF2B5EF4-FFF2-40B4-BE49-F238E27FC236}">
                <a16:creationId xmlns:a16="http://schemas.microsoft.com/office/drawing/2014/main" id="{24C85597-E78A-7F4F-AD77-A6A24881C878}"/>
              </a:ext>
            </a:extLst>
          </p:cNvPr>
          <p:cNvSpPr txBox="1"/>
          <p:nvPr/>
        </p:nvSpPr>
        <p:spPr>
          <a:xfrm>
            <a:off x="1470229" y="4152373"/>
            <a:ext cx="9251540" cy="107721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de-DE" sz="3200" b="1"/>
              <a:t> GEIST  SEELE  KÖRPER</a:t>
            </a:r>
          </a:p>
          <a:p>
            <a:pPr algn="ctr"/>
            <a:r>
              <a:rPr lang="de-DE" sz="3200" b="1"/>
              <a:t>  Phenomenale Wechselwirkungen in uns</a:t>
            </a:r>
            <a:endParaRPr lang="de-DE" sz="3200" b="1" dirty="0"/>
          </a:p>
        </p:txBody>
      </p:sp>
    </p:spTree>
    <p:extLst>
      <p:ext uri="{BB962C8B-B14F-4D97-AF65-F5344CB8AC3E}">
        <p14:creationId xmlns:p14="http://schemas.microsoft.com/office/powerpoint/2010/main" val="14972747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608C90F-A277-7848-96EA-7EAAAF64F3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Wie sieht unsere Lebensmixtur aus?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95701E0-B344-DF4F-8B98-97D943E722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01956" y="2121408"/>
            <a:ext cx="7866529" cy="4050792"/>
          </a:xfrm>
        </p:spPr>
        <p:txBody>
          <a:bodyPr>
            <a:normAutofit/>
          </a:bodyPr>
          <a:lstStyle/>
          <a:p>
            <a:r>
              <a:rPr lang="de-DE" sz="3200"/>
              <a:t>1  Das Was, Wie und Warum unserer Persönlichkeit!</a:t>
            </a:r>
          </a:p>
          <a:p>
            <a:endParaRPr lang="de-DE" sz="3200"/>
          </a:p>
          <a:p>
            <a:r>
              <a:rPr lang="de-DE" sz="3200"/>
              <a:t>2  Hebräisches und Grieschisches und viele Theologen!</a:t>
            </a:r>
          </a:p>
          <a:p>
            <a:endParaRPr lang="de-DE" sz="3200"/>
          </a:p>
          <a:p>
            <a:r>
              <a:rPr lang="de-DE" sz="3200"/>
              <a:t>3   Auffällige Wechselwirkungen!</a:t>
            </a:r>
          </a:p>
        </p:txBody>
      </p:sp>
    </p:spTree>
    <p:extLst>
      <p:ext uri="{BB962C8B-B14F-4D97-AF65-F5344CB8AC3E}">
        <p14:creationId xmlns:p14="http://schemas.microsoft.com/office/powerpoint/2010/main" val="26390696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F9BC2E6-64B8-AE4D-80FB-F9816B6E72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Persönlichkeitskonzepte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813046F-33E7-0347-8A09-ACD5A3CF1A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9602" y="2121408"/>
            <a:ext cx="9598645" cy="5140004"/>
          </a:xfrm>
        </p:spPr>
        <p:txBody>
          <a:bodyPr>
            <a:normAutofit/>
          </a:bodyPr>
          <a:lstStyle/>
          <a:p>
            <a:r>
              <a:rPr lang="de-DE" sz="3200" b="1"/>
              <a:t>Begabungsspektrum</a:t>
            </a:r>
            <a:r>
              <a:rPr lang="de-DE" sz="3200"/>
              <a:t>: </a:t>
            </a:r>
          </a:p>
          <a:p>
            <a:pPr marL="0" indent="0">
              <a:buNone/>
            </a:pPr>
            <a:r>
              <a:rPr lang="de-DE" sz="3200"/>
              <a:t>Talente, Fähigkeiten, Intelligenzien</a:t>
            </a:r>
          </a:p>
          <a:p>
            <a:r>
              <a:rPr lang="de-DE" sz="3200" b="1"/>
              <a:t>Verhaltenstypologie</a:t>
            </a:r>
            <a:r>
              <a:rPr lang="de-DE" sz="3200"/>
              <a:t>: </a:t>
            </a:r>
          </a:p>
          <a:p>
            <a:pPr marL="0" indent="0">
              <a:buNone/>
            </a:pPr>
            <a:r>
              <a:rPr lang="de-DE" sz="3200"/>
              <a:t>Big 5, DISG, etc.</a:t>
            </a:r>
          </a:p>
          <a:p>
            <a:r>
              <a:rPr lang="de-DE" sz="3200" b="1"/>
              <a:t>Motivation</a:t>
            </a:r>
            <a:r>
              <a:rPr lang="de-DE" sz="3200"/>
              <a:t>: </a:t>
            </a:r>
          </a:p>
          <a:p>
            <a:pPr marL="0" indent="0">
              <a:buNone/>
            </a:pPr>
            <a:r>
              <a:rPr lang="de-DE" sz="3200"/>
              <a:t>Unsere Beweggründe</a:t>
            </a:r>
          </a:p>
          <a:p>
            <a:pPr marL="0" indent="0">
              <a:buNone/>
            </a:pPr>
            <a:endParaRPr lang="de-DE" sz="3200"/>
          </a:p>
        </p:txBody>
      </p:sp>
    </p:spTree>
    <p:extLst>
      <p:ext uri="{BB962C8B-B14F-4D97-AF65-F5344CB8AC3E}">
        <p14:creationId xmlns:p14="http://schemas.microsoft.com/office/powerpoint/2010/main" val="7618980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5E413AC-C66E-974A-9D1E-335CF6C8A5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4800"/>
              <a:t>Die Moralische Verantwortung vor Gott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D104482-3D44-D343-ADCD-B250C01CB6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63751" y="2500883"/>
            <a:ext cx="5554587" cy="4891745"/>
          </a:xfrm>
        </p:spPr>
        <p:txBody>
          <a:bodyPr>
            <a:normAutofit/>
          </a:bodyPr>
          <a:lstStyle/>
          <a:p>
            <a:r>
              <a:rPr lang="de-DE" sz="2400" i="0">
                <a:effectLst/>
              </a:rPr>
              <a:t>H</a:t>
            </a:r>
            <a:r>
              <a:rPr lang="de-DE" sz="2400"/>
              <a:t>ebräer 4,12</a:t>
            </a:r>
            <a:endParaRPr lang="de-DE" sz="2400" i="0">
              <a:effectLst/>
            </a:endParaRPr>
          </a:p>
          <a:p>
            <a:pPr marL="0" indent="0">
              <a:buNone/>
            </a:pPr>
            <a:r>
              <a:rPr lang="de-DE" sz="2400" i="0">
                <a:solidFill>
                  <a:srgbClr val="2B2B2B"/>
                </a:solidFill>
                <a:effectLst/>
              </a:rPr>
              <a:t>Denn das Wort Gottes</a:t>
            </a:r>
          </a:p>
          <a:p>
            <a:pPr marL="0" indent="0">
              <a:buNone/>
            </a:pPr>
            <a:r>
              <a:rPr lang="de-DE" sz="2400" i="0">
                <a:solidFill>
                  <a:srgbClr val="2B2B2B"/>
                </a:solidFill>
                <a:effectLst/>
              </a:rPr>
              <a:t>ist lebendig und wirksam </a:t>
            </a:r>
          </a:p>
          <a:p>
            <a:pPr marL="0" indent="0">
              <a:buNone/>
            </a:pPr>
            <a:r>
              <a:rPr lang="de-DE" sz="2400" i="0">
                <a:solidFill>
                  <a:srgbClr val="2B2B2B"/>
                </a:solidFill>
                <a:effectLst/>
              </a:rPr>
              <a:t>und schärfer als jedes zweischneidige Schwert, </a:t>
            </a:r>
          </a:p>
          <a:p>
            <a:pPr marL="0" indent="0">
              <a:buNone/>
            </a:pPr>
            <a:r>
              <a:rPr lang="de-DE" sz="2400" i="0">
                <a:solidFill>
                  <a:srgbClr val="2B2B2B"/>
                </a:solidFill>
                <a:effectLst/>
              </a:rPr>
              <a:t>und es dringt durch, bis es scheidet </a:t>
            </a:r>
          </a:p>
          <a:p>
            <a:pPr marL="0" indent="0">
              <a:buNone/>
            </a:pPr>
            <a:r>
              <a:rPr lang="de-DE" sz="2400" i="0">
                <a:solidFill>
                  <a:srgbClr val="2B2B2B"/>
                </a:solidFill>
                <a:effectLst/>
              </a:rPr>
              <a:t>sowohl Seele als auch Geist, </a:t>
            </a:r>
          </a:p>
          <a:p>
            <a:pPr marL="0" indent="0">
              <a:buNone/>
            </a:pPr>
            <a:r>
              <a:rPr lang="de-DE" sz="2400" i="0">
                <a:solidFill>
                  <a:srgbClr val="2B2B2B"/>
                </a:solidFill>
                <a:effectLst/>
              </a:rPr>
              <a:t>sowohl Mark als auch Bein, </a:t>
            </a:r>
          </a:p>
          <a:p>
            <a:pPr marL="0" indent="0">
              <a:buNone/>
            </a:pPr>
            <a:r>
              <a:rPr lang="de-DE" sz="2400" i="0">
                <a:solidFill>
                  <a:srgbClr val="2B2B2B"/>
                </a:solidFill>
                <a:effectLst/>
              </a:rPr>
              <a:t>und es ist ein Richter der Gedanken und Gesinnungen des Herzens.</a:t>
            </a:r>
            <a:endParaRPr lang="de-DE" sz="2400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3015086-A4C5-C34C-9F16-1D1F3EFAA6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115026" y="2500883"/>
            <a:ext cx="4754880" cy="3977640"/>
          </a:xfrm>
        </p:spPr>
        <p:txBody>
          <a:bodyPr>
            <a:normAutofit/>
          </a:bodyPr>
          <a:lstStyle/>
          <a:p>
            <a:r>
              <a:rPr lang="de-DE" sz="2400"/>
              <a:t>Matthäus 10,28 </a:t>
            </a:r>
          </a:p>
          <a:p>
            <a:pPr marL="0" indent="0">
              <a:buNone/>
            </a:pPr>
            <a:r>
              <a:rPr lang="de-DE" sz="2400"/>
              <a:t>Und fürchtet euch nicht vor denen,</a:t>
            </a:r>
          </a:p>
          <a:p>
            <a:pPr marL="0" indent="0">
              <a:buNone/>
            </a:pPr>
            <a:r>
              <a:rPr lang="de-DE" sz="2400"/>
              <a:t>die den Leib töten, </a:t>
            </a:r>
          </a:p>
          <a:p>
            <a:pPr marL="0" indent="0">
              <a:buNone/>
            </a:pPr>
            <a:r>
              <a:rPr lang="de-DE" sz="2400"/>
              <a:t>die Seele aber nicht zu töten vermögen; </a:t>
            </a:r>
          </a:p>
          <a:p>
            <a:pPr marL="0" indent="0">
              <a:buNone/>
            </a:pPr>
            <a:r>
              <a:rPr lang="de-DE" sz="2400"/>
              <a:t>fürchtet vielmehr den, </a:t>
            </a:r>
          </a:p>
          <a:p>
            <a:pPr marL="0" indent="0">
              <a:buNone/>
            </a:pPr>
            <a:r>
              <a:rPr lang="de-DE" sz="2400"/>
              <a:t>der Seele und Leib verderben kann in der Hölle!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7BDA06F5-8F96-A641-9D27-0FC3A70A2A59}"/>
              </a:ext>
            </a:extLst>
          </p:cNvPr>
          <p:cNvSpPr txBox="1"/>
          <p:nvPr/>
        </p:nvSpPr>
        <p:spPr>
          <a:xfrm>
            <a:off x="1063752" y="1677628"/>
            <a:ext cx="1034781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/>
              <a:t>Der Mensch als Ebenbild Gottes</a:t>
            </a:r>
            <a:r>
              <a:rPr lang="de-DE" sz="2400"/>
              <a:t>: moralisch, heilig (Krone), kreativ</a:t>
            </a:r>
          </a:p>
          <a:p>
            <a:pPr algn="l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113529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E29E31F-6D05-D848-BDBD-DDE2031F26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Das Innere / Innerste des menschen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57E8AA1-A050-8341-83FE-B6ED108537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63677" y="2194560"/>
            <a:ext cx="5161051" cy="3977640"/>
          </a:xfrm>
        </p:spPr>
        <p:txBody>
          <a:bodyPr>
            <a:normAutofit lnSpcReduction="10000"/>
          </a:bodyPr>
          <a:lstStyle/>
          <a:p>
            <a:endParaRPr lang="de-DE">
              <a:solidFill>
                <a:srgbClr val="2B2B2B"/>
              </a:solidFill>
              <a:latin typeface="PT Serif" panose="020A0603040505020204" pitchFamily="18" charset="0"/>
            </a:endParaRPr>
          </a:p>
          <a:p>
            <a:r>
              <a:rPr lang="de-DE" sz="2400" b="0" i="0" u="none" strike="noStrike">
                <a:solidFill>
                  <a:srgbClr val="757575"/>
                </a:solidFill>
                <a:effectLst/>
                <a:latin typeface="PT Serif" panose="020A0603040505020204" pitchFamily="18" charset="0"/>
                <a:hlinkClick r:id="rId3"/>
              </a:rPr>
              <a:t>1.Korinther 15,45</a:t>
            </a:r>
            <a:r>
              <a:rPr lang="de-DE" sz="2400" b="0" i="0">
                <a:solidFill>
                  <a:srgbClr val="2B2B2B"/>
                </a:solidFill>
                <a:effectLst/>
                <a:latin typeface="PT Serif" panose="020A0603040505020204" pitchFamily="18" charset="0"/>
              </a:rPr>
              <a:t> </a:t>
            </a:r>
          </a:p>
          <a:p>
            <a:pPr marL="0" indent="0">
              <a:buNone/>
            </a:pPr>
            <a:r>
              <a:rPr lang="de-DE" sz="2400" b="0" i="0">
                <a:solidFill>
                  <a:srgbClr val="2B2B2B"/>
                </a:solidFill>
                <a:effectLst/>
                <a:latin typeface="PT Serif" panose="020A0603040505020204" pitchFamily="18" charset="0"/>
              </a:rPr>
              <a:t>So steht auch geschrieben: </a:t>
            </a:r>
          </a:p>
          <a:p>
            <a:pPr marL="0" indent="0">
              <a:buNone/>
            </a:pPr>
            <a:r>
              <a:rPr lang="de-DE" sz="2400" b="0" i="0">
                <a:solidFill>
                  <a:srgbClr val="2B2B2B"/>
                </a:solidFill>
                <a:effectLst/>
                <a:latin typeface="PT Serif" panose="020A0603040505020204" pitchFamily="18" charset="0"/>
              </a:rPr>
              <a:t>Der erste Mensch, </a:t>
            </a:r>
            <a:r>
              <a:rPr lang="de-DE" sz="2400" b="1" i="0">
                <a:solidFill>
                  <a:srgbClr val="2B2B2B"/>
                </a:solidFill>
                <a:effectLst/>
                <a:latin typeface="PT Serif" panose="020A0603040505020204" pitchFamily="18" charset="0"/>
              </a:rPr>
              <a:t>Adam</a:t>
            </a:r>
            <a:r>
              <a:rPr lang="de-DE" sz="2400" b="0" i="0">
                <a:solidFill>
                  <a:srgbClr val="2B2B2B"/>
                </a:solidFill>
                <a:effectLst/>
                <a:latin typeface="PT Serif" panose="020A0603040505020204" pitchFamily="18" charset="0"/>
              </a:rPr>
              <a:t>, </a:t>
            </a:r>
          </a:p>
          <a:p>
            <a:pPr marL="0" indent="0">
              <a:buNone/>
            </a:pPr>
            <a:r>
              <a:rPr lang="de-DE" sz="2400" b="0" i="0">
                <a:solidFill>
                  <a:srgbClr val="2B2B2B"/>
                </a:solidFill>
                <a:effectLst/>
                <a:latin typeface="PT Serif" panose="020A0603040505020204" pitchFamily="18" charset="0"/>
              </a:rPr>
              <a:t>»wurde zu einer lebendigen Seele«; </a:t>
            </a:r>
          </a:p>
          <a:p>
            <a:pPr marL="0" indent="0">
              <a:buNone/>
            </a:pPr>
            <a:r>
              <a:rPr lang="de-DE" sz="2400" b="0" i="0">
                <a:solidFill>
                  <a:srgbClr val="2B2B2B"/>
                </a:solidFill>
                <a:effectLst/>
                <a:latin typeface="PT Serif" panose="020A0603040505020204" pitchFamily="18" charset="0"/>
              </a:rPr>
              <a:t>der letzte </a:t>
            </a:r>
            <a:r>
              <a:rPr lang="de-DE" sz="2400" b="1" i="0">
                <a:solidFill>
                  <a:srgbClr val="2B2B2B"/>
                </a:solidFill>
                <a:effectLst/>
                <a:latin typeface="PT Serif" panose="020A0603040505020204" pitchFamily="18" charset="0"/>
              </a:rPr>
              <a:t>Adam</a:t>
            </a:r>
            <a:r>
              <a:rPr lang="de-DE" sz="2400" b="0" i="0">
                <a:solidFill>
                  <a:srgbClr val="2B2B2B"/>
                </a:solidFill>
                <a:effectLst/>
                <a:latin typeface="PT Serif" panose="020A0603040505020204" pitchFamily="18" charset="0"/>
              </a:rPr>
              <a:t> </a:t>
            </a:r>
          </a:p>
          <a:p>
            <a:pPr marL="0" indent="0">
              <a:buNone/>
            </a:pPr>
            <a:r>
              <a:rPr lang="de-DE" sz="2400" b="0" i="0">
                <a:solidFill>
                  <a:srgbClr val="2B2B2B"/>
                </a:solidFill>
                <a:effectLst/>
                <a:latin typeface="PT Serif" panose="020A0603040505020204" pitchFamily="18" charset="0"/>
              </a:rPr>
              <a:t>zu einem lebendigmachenden Geist.</a:t>
            </a:r>
            <a:endParaRPr lang="de-DE" sz="2400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AE91819-A2E5-0340-97F8-7083B5A83E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24728" y="2194560"/>
            <a:ext cx="6029288" cy="3977640"/>
          </a:xfrm>
        </p:spPr>
        <p:txBody>
          <a:bodyPr anchor="t">
            <a:normAutofit lnSpcReduction="10000"/>
          </a:bodyPr>
          <a:lstStyle/>
          <a:p>
            <a:r>
              <a:rPr lang="de-DE" sz="2400" b="0" i="0" u="none" strike="noStrike">
                <a:solidFill>
                  <a:srgbClr val="757575"/>
                </a:solidFill>
                <a:effectLst/>
                <a:latin typeface="PT Serif" panose="020A0603040505020204" pitchFamily="18" charset="0"/>
                <a:hlinkClick r:id="rId4"/>
              </a:rPr>
              <a:t>Psalm 73,26</a:t>
            </a:r>
            <a:r>
              <a:rPr lang="de-DE" sz="2400" b="0" i="0">
                <a:solidFill>
                  <a:srgbClr val="2B2B2B"/>
                </a:solidFill>
                <a:effectLst/>
                <a:latin typeface="PT Serif" panose="020A0603040505020204" pitchFamily="18" charset="0"/>
              </a:rPr>
              <a:t> </a:t>
            </a:r>
          </a:p>
          <a:p>
            <a:pPr marL="0" indent="0">
              <a:buNone/>
            </a:pPr>
            <a:r>
              <a:rPr lang="de-DE" sz="2400" i="0">
                <a:solidFill>
                  <a:srgbClr val="2B2B2B"/>
                </a:solidFill>
                <a:effectLst/>
                <a:latin typeface="PT Serif" panose="020A0603040505020204" pitchFamily="18" charset="0"/>
              </a:rPr>
              <a:t>Wenn mir auch Leib und Seele vergehen, </a:t>
            </a:r>
          </a:p>
          <a:p>
            <a:pPr marL="0" indent="0">
              <a:buNone/>
            </a:pPr>
            <a:r>
              <a:rPr lang="de-DE" sz="2400" i="0">
                <a:solidFill>
                  <a:srgbClr val="2B2B2B"/>
                </a:solidFill>
                <a:effectLst/>
                <a:latin typeface="PT Serif" panose="020A0603040505020204" pitchFamily="18" charset="0"/>
              </a:rPr>
              <a:t>so bleibt doch Gott ewiglich meines Herzens Fels und mein Teil.</a:t>
            </a:r>
          </a:p>
          <a:p>
            <a:endParaRPr lang="de-DE" sz="2400">
              <a:solidFill>
                <a:srgbClr val="2B2B2B"/>
              </a:solidFill>
              <a:latin typeface="PT Serif" panose="020A0603040505020204" pitchFamily="18" charset="0"/>
            </a:endParaRPr>
          </a:p>
          <a:p>
            <a:r>
              <a:rPr lang="de-DE" sz="2400" b="0" i="0" u="none" strike="noStrike">
                <a:solidFill>
                  <a:srgbClr val="757575"/>
                </a:solidFill>
                <a:effectLst/>
                <a:latin typeface="PT Serif" panose="020A0603040505020204" pitchFamily="18" charset="0"/>
                <a:hlinkClick r:id="rId4"/>
              </a:rPr>
              <a:t>Psalm 73,26</a:t>
            </a:r>
            <a:r>
              <a:rPr lang="de-DE" sz="2400" b="0" i="0">
                <a:solidFill>
                  <a:srgbClr val="2B2B2B"/>
                </a:solidFill>
                <a:effectLst/>
                <a:latin typeface="PT Serif" panose="020A0603040505020204" pitchFamily="18" charset="0"/>
              </a:rPr>
              <a:t> </a:t>
            </a:r>
          </a:p>
          <a:p>
            <a:pPr marL="0" indent="0">
              <a:buNone/>
            </a:pPr>
            <a:r>
              <a:rPr lang="de-DE" sz="2400" b="0" i="0">
                <a:solidFill>
                  <a:srgbClr val="2B2B2B"/>
                </a:solidFill>
                <a:effectLst/>
                <a:latin typeface="PT Serif" panose="020A0603040505020204" pitchFamily="18" charset="0"/>
              </a:rPr>
              <a:t>Mag auch mein Leib und mein Herz vergehen </a:t>
            </a:r>
          </a:p>
          <a:p>
            <a:pPr marL="0" indent="0">
              <a:buNone/>
            </a:pPr>
            <a:r>
              <a:rPr lang="de-DE" sz="2400" b="0" i="0">
                <a:solidFill>
                  <a:srgbClr val="2B2B2B"/>
                </a:solidFill>
                <a:effectLst/>
                <a:latin typeface="PT Serif" panose="020A0603040505020204" pitchFamily="18" charset="0"/>
              </a:rPr>
              <a:t>– meines Herzens Fels und mein Teil ist Gott auf ewig.</a:t>
            </a:r>
          </a:p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83308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DD0F2BD-F6A9-E84B-B49F-644E09B587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Viele Fragen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6FDF6FD-ED4D-D842-8318-61E623FCD5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37419" y="2194559"/>
            <a:ext cx="5087309" cy="5198069"/>
          </a:xfrm>
        </p:spPr>
        <p:txBody>
          <a:bodyPr>
            <a:normAutofit/>
          </a:bodyPr>
          <a:lstStyle/>
          <a:p>
            <a:r>
              <a:rPr lang="de-DE" b="0" i="0" u="none" strike="noStrike">
                <a:solidFill>
                  <a:srgbClr val="757575"/>
                </a:solidFill>
                <a:effectLst/>
                <a:latin typeface="PT Serif" panose="020A0603040505020204" pitchFamily="18" charset="0"/>
                <a:hlinkClick r:id="rId2"/>
              </a:rPr>
              <a:t>Hesekiel 11,19</a:t>
            </a:r>
            <a:r>
              <a:rPr lang="de-DE" b="0" i="0">
                <a:solidFill>
                  <a:srgbClr val="2B2B2B"/>
                </a:solidFill>
                <a:effectLst/>
                <a:latin typeface="PT Serif" panose="020A0603040505020204" pitchFamily="18" charset="0"/>
              </a:rPr>
              <a:t> </a:t>
            </a:r>
          </a:p>
          <a:p>
            <a:pPr marL="0" indent="0">
              <a:buNone/>
            </a:pPr>
            <a:r>
              <a:rPr lang="de-DE" b="0" i="0">
                <a:solidFill>
                  <a:srgbClr val="2B2B2B"/>
                </a:solidFill>
                <a:effectLst/>
                <a:latin typeface="PT Serif" panose="020A0603040505020204" pitchFamily="18" charset="0"/>
              </a:rPr>
              <a:t>Ich aber will ihnen ein einiges Herz geben, ja, ich will einen neuen </a:t>
            </a:r>
            <a:r>
              <a:rPr lang="de-DE" b="1" i="0">
                <a:solidFill>
                  <a:srgbClr val="2B2B2B"/>
                </a:solidFill>
                <a:effectLst/>
                <a:latin typeface="PT Serif" panose="020A0603040505020204" pitchFamily="18" charset="0"/>
              </a:rPr>
              <a:t>Geist</a:t>
            </a:r>
            <a:r>
              <a:rPr lang="de-DE" b="0" i="0">
                <a:solidFill>
                  <a:srgbClr val="2B2B2B"/>
                </a:solidFill>
                <a:effectLst/>
                <a:latin typeface="PT Serif" panose="020A0603040505020204" pitchFamily="18" charset="0"/>
              </a:rPr>
              <a:t> in euer Innerstes legen; und ich will das steinerne Herz aus ihrem </a:t>
            </a:r>
            <a:r>
              <a:rPr lang="de-DE" b="1" i="0">
                <a:solidFill>
                  <a:srgbClr val="2B2B2B"/>
                </a:solidFill>
                <a:effectLst/>
                <a:latin typeface="PT Serif" panose="020A0603040505020204" pitchFamily="18" charset="0"/>
              </a:rPr>
              <a:t>Leib</a:t>
            </a:r>
            <a:r>
              <a:rPr lang="de-DE" b="0" i="0">
                <a:solidFill>
                  <a:srgbClr val="2B2B2B"/>
                </a:solidFill>
                <a:effectLst/>
                <a:latin typeface="PT Serif" panose="020A0603040505020204" pitchFamily="18" charset="0"/>
              </a:rPr>
              <a:t> nehmen und ihnen ein fleischernes Herz geben,</a:t>
            </a:r>
          </a:p>
          <a:p>
            <a:pPr marL="0" indent="0">
              <a:buNone/>
            </a:pPr>
            <a:endParaRPr lang="de-DE">
              <a:solidFill>
                <a:srgbClr val="2B2B2B"/>
              </a:solidFill>
              <a:latin typeface="PT Serif" panose="020A0603040505020204" pitchFamily="18" charset="0"/>
            </a:endParaRPr>
          </a:p>
          <a:p>
            <a:pPr marL="0" indent="0">
              <a:buNone/>
            </a:pPr>
            <a:r>
              <a:rPr lang="de-DE"/>
              <a:t>Jesaja 26,9  Meine Seele verlangte nach dir in der Nacht, ja, mein Geist in mir suchte dich; denn sobald deine Gerichte die Erde treffen, lernen die Bewohner des Erdkreises Gerechtigkeit.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16BB275-9508-A248-BA45-BD716A576FF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de-DE"/>
              <a:t>1.Korinther 7,34 </a:t>
            </a:r>
          </a:p>
          <a:p>
            <a:pPr marL="0" indent="0">
              <a:buNone/>
            </a:pPr>
            <a:r>
              <a:rPr lang="de-DE"/>
              <a:t>Es ist ein Unterschied zwischen der Ehefrau und der Jungfrau. Die Unverheiratete ist besorgt um die Sache des Herrn, dass sie heilig sei sowohl am Leib als auch am Geist; die Verheiratete aber sorgt für die Dinge der Welt, wie sie dem Mann gefällt.</a:t>
            </a:r>
          </a:p>
        </p:txBody>
      </p:sp>
    </p:spTree>
    <p:extLst>
      <p:ext uri="{BB962C8B-B14F-4D97-AF65-F5344CB8AC3E}">
        <p14:creationId xmlns:p14="http://schemas.microsoft.com/office/powerpoint/2010/main" val="5138262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E7F0A4B-987F-3B48-BF62-40A6D4F8B1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Das ganze Spektrum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78FB441-DEF2-1A4D-91F9-DB65B3E13E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32856" y="2077167"/>
            <a:ext cx="5216357" cy="4078224"/>
          </a:xfrm>
        </p:spPr>
        <p:txBody>
          <a:bodyPr>
            <a:normAutofit fontScale="85000" lnSpcReduction="20000"/>
          </a:bodyPr>
          <a:lstStyle/>
          <a:p>
            <a:endParaRPr lang="de-DE" sz="2800">
              <a:solidFill>
                <a:srgbClr val="757575"/>
              </a:solidFill>
              <a:latin typeface="PT Serif" panose="020A0603040505020204" pitchFamily="18" charset="0"/>
            </a:endParaRPr>
          </a:p>
          <a:p>
            <a:r>
              <a:rPr lang="de-DE" sz="2800">
                <a:latin typeface="PT Serif" panose="020A0603040505020204" pitchFamily="18" charset="0"/>
              </a:rPr>
              <a:t>1.Thessaloicher 5,23</a:t>
            </a:r>
            <a:endParaRPr lang="de-DE" sz="2800" i="0" u="none" strike="noStrike">
              <a:effectLst/>
              <a:latin typeface="PT Serif" panose="020A0603040505020204" pitchFamily="18" charset="0"/>
            </a:endParaRPr>
          </a:p>
          <a:p>
            <a:pPr marL="0" indent="0">
              <a:buNone/>
            </a:pPr>
            <a:r>
              <a:rPr lang="de-DE" sz="2800" b="0" i="0">
                <a:solidFill>
                  <a:srgbClr val="2B2B2B"/>
                </a:solidFill>
                <a:effectLst/>
                <a:latin typeface="PT Serif" panose="020A0603040505020204" pitchFamily="18" charset="0"/>
              </a:rPr>
              <a:t>Er selbst aber, </a:t>
            </a:r>
          </a:p>
          <a:p>
            <a:pPr marL="0" indent="0">
              <a:buNone/>
            </a:pPr>
            <a:r>
              <a:rPr lang="de-DE" sz="2800" b="0" i="0">
                <a:solidFill>
                  <a:srgbClr val="2B2B2B"/>
                </a:solidFill>
                <a:effectLst/>
                <a:latin typeface="PT Serif" panose="020A0603040505020204" pitchFamily="18" charset="0"/>
              </a:rPr>
              <a:t>der Gott des Friedens, </a:t>
            </a:r>
          </a:p>
          <a:p>
            <a:pPr marL="0" indent="0">
              <a:buNone/>
            </a:pPr>
            <a:r>
              <a:rPr lang="de-DE" sz="2800" b="0" i="0">
                <a:solidFill>
                  <a:srgbClr val="2B2B2B"/>
                </a:solidFill>
                <a:effectLst/>
                <a:latin typeface="PT Serif" panose="020A0603040505020204" pitchFamily="18" charset="0"/>
              </a:rPr>
              <a:t>heilige euch durch und durch, </a:t>
            </a:r>
          </a:p>
          <a:p>
            <a:pPr marL="0" indent="0">
              <a:buNone/>
            </a:pPr>
            <a:r>
              <a:rPr lang="de-DE" sz="2800" b="0" i="0">
                <a:solidFill>
                  <a:srgbClr val="2B2B2B"/>
                </a:solidFill>
                <a:effectLst/>
                <a:latin typeface="PT Serif" panose="020A0603040505020204" pitchFamily="18" charset="0"/>
              </a:rPr>
              <a:t>euer ganzes [Wesen ], der </a:t>
            </a:r>
            <a:r>
              <a:rPr lang="de-DE" sz="2800" b="1" i="0">
                <a:solidFill>
                  <a:srgbClr val="2B2B2B"/>
                </a:solidFill>
                <a:effectLst/>
                <a:latin typeface="PT Serif" panose="020A0603040505020204" pitchFamily="18" charset="0"/>
              </a:rPr>
              <a:t>Geist</a:t>
            </a:r>
            <a:r>
              <a:rPr lang="de-DE" sz="2800" b="0" i="0">
                <a:solidFill>
                  <a:srgbClr val="2B2B2B"/>
                </a:solidFill>
                <a:effectLst/>
                <a:latin typeface="PT Serif" panose="020A0603040505020204" pitchFamily="18" charset="0"/>
              </a:rPr>
              <a:t>, die </a:t>
            </a:r>
            <a:r>
              <a:rPr lang="de-DE" sz="2800" b="1" i="0">
                <a:solidFill>
                  <a:srgbClr val="2B2B2B"/>
                </a:solidFill>
                <a:effectLst/>
                <a:latin typeface="PT Serif" panose="020A0603040505020204" pitchFamily="18" charset="0"/>
              </a:rPr>
              <a:t>Seele</a:t>
            </a:r>
            <a:r>
              <a:rPr lang="de-DE" sz="2800" b="0" i="0">
                <a:solidFill>
                  <a:srgbClr val="2B2B2B"/>
                </a:solidFill>
                <a:effectLst/>
                <a:latin typeface="PT Serif" panose="020A0603040505020204" pitchFamily="18" charset="0"/>
              </a:rPr>
              <a:t> und der </a:t>
            </a:r>
            <a:r>
              <a:rPr lang="de-DE" sz="2800" b="1" i="0">
                <a:solidFill>
                  <a:srgbClr val="2B2B2B"/>
                </a:solidFill>
                <a:effectLst/>
                <a:latin typeface="PT Serif" panose="020A0603040505020204" pitchFamily="18" charset="0"/>
              </a:rPr>
              <a:t>Leib</a:t>
            </a:r>
            <a:r>
              <a:rPr lang="de-DE" sz="2800" b="0" i="0">
                <a:solidFill>
                  <a:srgbClr val="2B2B2B"/>
                </a:solidFill>
                <a:effectLst/>
                <a:latin typeface="PT Serif" panose="020A0603040505020204" pitchFamily="18" charset="0"/>
              </a:rPr>
              <a:t>, </a:t>
            </a:r>
          </a:p>
          <a:p>
            <a:pPr marL="0" indent="0">
              <a:buNone/>
            </a:pPr>
            <a:r>
              <a:rPr lang="de-DE" sz="2800" b="0" i="0">
                <a:solidFill>
                  <a:srgbClr val="2B2B2B"/>
                </a:solidFill>
                <a:effectLst/>
                <a:latin typeface="PT Serif" panose="020A0603040505020204" pitchFamily="18" charset="0"/>
              </a:rPr>
              <a:t>möge untadelig bewahrt werden </a:t>
            </a:r>
          </a:p>
          <a:p>
            <a:pPr marL="0" indent="0">
              <a:buNone/>
            </a:pPr>
            <a:r>
              <a:rPr lang="de-DE" sz="2800" b="0" i="0">
                <a:solidFill>
                  <a:srgbClr val="2B2B2B"/>
                </a:solidFill>
                <a:effectLst/>
                <a:latin typeface="PT Serif" panose="020A0603040505020204" pitchFamily="18" charset="0"/>
              </a:rPr>
              <a:t>bei der Wiederkunft unseres Herrn Jesus Christus!</a:t>
            </a:r>
            <a:endParaRPr lang="de-DE" sz="2800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10CA2D4-4463-5B40-A22C-EE0B105094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667500" y="2395728"/>
            <a:ext cx="5216356" cy="3977640"/>
          </a:xfrm>
        </p:spPr>
        <p:txBody>
          <a:bodyPr>
            <a:normAutofit fontScale="85000" lnSpcReduction="20000"/>
          </a:bodyPr>
          <a:lstStyle/>
          <a:p>
            <a:r>
              <a:rPr lang="de-DE" sz="3200"/>
              <a:t>Rein, transparent, interaktiv</a:t>
            </a:r>
          </a:p>
          <a:p>
            <a:endParaRPr lang="de-DE" sz="3200"/>
          </a:p>
          <a:p>
            <a:r>
              <a:rPr lang="de-DE" sz="3200"/>
              <a:t>Gefestigt, dankbar, fruchtig</a:t>
            </a:r>
          </a:p>
          <a:p>
            <a:pPr marL="0" indent="0">
              <a:buNone/>
            </a:pPr>
            <a:endParaRPr lang="de-DE" sz="3200"/>
          </a:p>
          <a:p>
            <a:r>
              <a:rPr lang="de-DE" sz="3200"/>
              <a:t>Gutes tuend, diszipliniert </a:t>
            </a:r>
          </a:p>
        </p:txBody>
      </p:sp>
    </p:spTree>
    <p:extLst>
      <p:ext uri="{BB962C8B-B14F-4D97-AF65-F5344CB8AC3E}">
        <p14:creationId xmlns:p14="http://schemas.microsoft.com/office/powerpoint/2010/main" val="22425343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613798F-4BC1-7546-A644-F86DFB0E5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Körper, Seele, Geist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F34DFC1C-3907-4B40-AA55-E2F53F0103FC}"/>
              </a:ext>
            </a:extLst>
          </p:cNvPr>
          <p:cNvSpPr txBox="1"/>
          <p:nvPr/>
        </p:nvSpPr>
        <p:spPr>
          <a:xfrm>
            <a:off x="5178798" y="2514600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de-DE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57CE8D44-4B0E-CB41-8BA7-21B85D029FBF}"/>
              </a:ext>
            </a:extLst>
          </p:cNvPr>
          <p:cNvSpPr txBox="1"/>
          <p:nvPr/>
        </p:nvSpPr>
        <p:spPr>
          <a:xfrm>
            <a:off x="1069848" y="2514599"/>
            <a:ext cx="9290894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DE" sz="2800"/>
              <a:t>1. Körper zu Seele     2. Seele zu Körper</a:t>
            </a:r>
          </a:p>
          <a:p>
            <a:pPr algn="l"/>
            <a:endParaRPr lang="de-DE" sz="2800"/>
          </a:p>
          <a:p>
            <a:pPr algn="l"/>
            <a:r>
              <a:rPr lang="de-DE" sz="2800"/>
              <a:t>3. Seele  zu  Geist      4. Geist zu Seele</a:t>
            </a:r>
          </a:p>
          <a:p>
            <a:pPr algn="l"/>
            <a:endParaRPr lang="de-DE" sz="2800"/>
          </a:p>
          <a:p>
            <a:pPr algn="l"/>
            <a:r>
              <a:rPr lang="de-DE" sz="2800"/>
              <a:t>(Körper zu Geist)     5. Geist zu Körper (via Seele?)</a:t>
            </a:r>
          </a:p>
          <a:p>
            <a:pPr algn="l"/>
            <a:endParaRPr lang="de-DE" sz="2800"/>
          </a:p>
          <a:p>
            <a:pPr algn="l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523403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Holzart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TM03090434[[fn=Holzart]]</Template>
  <TotalTime>0</TotalTime>
  <Words>276</Words>
  <Application>Microsoft Office PowerPoint</Application>
  <PresentationFormat>Breitbild</PresentationFormat>
  <Paragraphs>55</Paragraphs>
  <Slides>13</Slides>
  <Notes>6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14" baseType="lpstr">
      <vt:lpstr>Holzart</vt:lpstr>
      <vt:lpstr>PowerPoint-Präsentation</vt:lpstr>
      <vt:lpstr>PowerPoint-Präsentation</vt:lpstr>
      <vt:lpstr>Wie sieht unsere Lebensmixtur aus?</vt:lpstr>
      <vt:lpstr>Persönlichkeitskonzepte</vt:lpstr>
      <vt:lpstr>Die Moralische Verantwortung vor Gott</vt:lpstr>
      <vt:lpstr>Das Innere / Innerste des menschen</vt:lpstr>
      <vt:lpstr>Viele Fragen</vt:lpstr>
      <vt:lpstr>Das ganze Spektrum</vt:lpstr>
      <vt:lpstr>Körper, Seele, Geist</vt:lpstr>
      <vt:lpstr>Zusammenfassung</vt:lpstr>
      <vt:lpstr>Persönliche Besinnung &amp; Gebetsdienst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Roland Wieser</dc:creator>
  <cp:lastModifiedBy>Roland Wieser</cp:lastModifiedBy>
  <cp:revision>39</cp:revision>
  <cp:lastPrinted>2022-10-22T06:21:39Z</cp:lastPrinted>
  <dcterms:created xsi:type="dcterms:W3CDTF">2021-11-20T18:56:21Z</dcterms:created>
  <dcterms:modified xsi:type="dcterms:W3CDTF">2023-03-19T08:33:58Z</dcterms:modified>
</cp:coreProperties>
</file>